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2.png" Type="http://schemas.openxmlformats.org/officeDocument/2006/relationships/image"/><Relationship Id="rId4" Target="../media/image16.png" Type="http://schemas.openxmlformats.org/officeDocument/2006/relationships/image"/><Relationship Id="rId5"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2" Target="../media/image39.jpeg" Type="http://schemas.openxmlformats.org/officeDocument/2006/relationships/image"/><Relationship Id="rId3" Target="../media/image4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42.png" Type="http://schemas.openxmlformats.org/officeDocument/2006/relationships/image"/><Relationship Id="rId9" Target="../media/image4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2.png" Type="http://schemas.openxmlformats.org/officeDocument/2006/relationships/image"/><Relationship Id="rId5" Target="../media/image1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12.png" Type="http://schemas.openxmlformats.org/officeDocument/2006/relationships/image"/><Relationship Id="rId5" Target="../media/image6.png" Type="http://schemas.openxmlformats.org/officeDocument/2006/relationships/image"/><Relationship Id="rId6" Target="../media/image16.png" Type="http://schemas.openxmlformats.org/officeDocument/2006/relationships/image"/><Relationship Id="rId7" Target="../media/image2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2" Target="../media/image27.jpeg" Type="http://schemas.openxmlformats.org/officeDocument/2006/relationships/image"/><Relationship Id="rId3" Target="../media/image28.png" Type="http://schemas.openxmlformats.org/officeDocument/2006/relationships/image"/><Relationship Id="rId4" Target="../media/image23.png" Type="http://schemas.openxmlformats.org/officeDocument/2006/relationships/image"/><Relationship Id="rId5" Target="../media/image29.png" Type="http://schemas.openxmlformats.org/officeDocument/2006/relationships/image"/><Relationship Id="rId6" Target="../media/image12.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png" Type="http://schemas.openxmlformats.org/officeDocument/2006/relationships/image"/><Relationship Id="rId2" Target="../media/image27.jpeg" Type="http://schemas.openxmlformats.org/officeDocument/2006/relationships/image"/><Relationship Id="rId3" Target="../media/image28.png" Type="http://schemas.openxmlformats.org/officeDocument/2006/relationships/image"/><Relationship Id="rId4" Target="../media/image23.png" Type="http://schemas.openxmlformats.org/officeDocument/2006/relationships/image"/><Relationship Id="rId5" Target="../media/image29.png" Type="http://schemas.openxmlformats.org/officeDocument/2006/relationships/image"/><Relationship Id="rId6" Target="../media/image12.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2.png" Type="http://schemas.openxmlformats.org/officeDocument/2006/relationships/image"/><Relationship Id="rId4" Target="../media/image40.png" Type="http://schemas.openxmlformats.org/officeDocument/2006/relationships/image"/><Relationship Id="rId5"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36730" r="-68001" b="-5020"/>
            </a:stretch>
          </a:blipFill>
        </p:spPr>
      </p:sp>
      <p:sp>
        <p:nvSpPr>
          <p:cNvPr name="Freeform 3" id="3"/>
          <p:cNvSpPr/>
          <p:nvPr/>
        </p:nvSpPr>
        <p:spPr>
          <a:xfrm flipH="false" flipV="false" rot="-450449">
            <a:off x="4100564" y="7984250"/>
            <a:ext cx="16230600" cy="2844199"/>
          </a:xfrm>
          <a:custGeom>
            <a:avLst/>
            <a:gdLst/>
            <a:ahLst/>
            <a:cxnLst/>
            <a:rect r="r" b="b" t="t" l="l"/>
            <a:pathLst>
              <a:path h="2844199" w="16230600">
                <a:moveTo>
                  <a:pt x="0" y="0"/>
                </a:moveTo>
                <a:lnTo>
                  <a:pt x="16230600" y="0"/>
                </a:lnTo>
                <a:lnTo>
                  <a:pt x="16230600" y="2844199"/>
                </a:lnTo>
                <a:lnTo>
                  <a:pt x="0" y="2844199"/>
                </a:lnTo>
                <a:lnTo>
                  <a:pt x="0" y="0"/>
                </a:lnTo>
                <a:close/>
              </a:path>
            </a:pathLst>
          </a:custGeom>
          <a:blipFill>
            <a:blip r:embed="rId3"/>
            <a:stretch>
              <a:fillRect l="0" t="0" r="0" b="0"/>
            </a:stretch>
          </a:blipFill>
        </p:spPr>
      </p:sp>
      <p:sp>
        <p:nvSpPr>
          <p:cNvPr name="Freeform 4" id="4"/>
          <p:cNvSpPr/>
          <p:nvPr/>
        </p:nvSpPr>
        <p:spPr>
          <a:xfrm flipH="false" flipV="false" rot="-5841407">
            <a:off x="7527446" y="7122234"/>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751875">
            <a:off x="10043618" y="9112122"/>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4376478">
            <a:off x="1156889" y="8300709"/>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6"/>
            <a:stretch>
              <a:fillRect l="0" t="0" r="0" b="0"/>
            </a:stretch>
          </a:blipFill>
        </p:spPr>
      </p:sp>
      <p:grpSp>
        <p:nvGrpSpPr>
          <p:cNvPr name="Group 7" id="7"/>
          <p:cNvGrpSpPr/>
          <p:nvPr/>
        </p:nvGrpSpPr>
        <p:grpSpPr>
          <a:xfrm rot="0">
            <a:off x="6284536" y="6217638"/>
            <a:ext cx="5718928" cy="1200675"/>
            <a:chOff x="0" y="0"/>
            <a:chExt cx="7625237" cy="1600900"/>
          </a:xfrm>
        </p:grpSpPr>
        <p:sp>
          <p:nvSpPr>
            <p:cNvPr name="Freeform 8" id="8"/>
            <p:cNvSpPr/>
            <p:nvPr/>
          </p:nvSpPr>
          <p:spPr>
            <a:xfrm flipH="false" flipV="false" rot="5291627">
              <a:off x="1613151" y="-1518633"/>
              <a:ext cx="1455433" cy="4638166"/>
            </a:xfrm>
            <a:custGeom>
              <a:avLst/>
              <a:gdLst/>
              <a:ahLst/>
              <a:cxnLst/>
              <a:rect r="r" b="b" t="t" l="l"/>
              <a:pathLst>
                <a:path h="4638166" w="1455433">
                  <a:moveTo>
                    <a:pt x="0" y="0"/>
                  </a:moveTo>
                  <a:lnTo>
                    <a:pt x="1455433" y="0"/>
                  </a:lnTo>
                  <a:lnTo>
                    <a:pt x="1455433" y="4638166"/>
                  </a:lnTo>
                  <a:lnTo>
                    <a:pt x="0" y="4638166"/>
                  </a:lnTo>
                  <a:lnTo>
                    <a:pt x="0" y="0"/>
                  </a:lnTo>
                  <a:close/>
                </a:path>
              </a:pathLst>
            </a:custGeom>
            <a:blipFill>
              <a:blip r:embed="rId7"/>
              <a:stretch>
                <a:fillRect l="-4036" t="0" r="-4036" b="0"/>
              </a:stretch>
            </a:blipFill>
          </p:spPr>
        </p:sp>
        <p:sp>
          <p:nvSpPr>
            <p:cNvPr name="Freeform 9" id="9"/>
            <p:cNvSpPr/>
            <p:nvPr/>
          </p:nvSpPr>
          <p:spPr>
            <a:xfrm flipH="false" flipV="false" rot="-5466966">
              <a:off x="5140880" y="-1098572"/>
              <a:ext cx="1338110" cy="3605224"/>
            </a:xfrm>
            <a:custGeom>
              <a:avLst/>
              <a:gdLst/>
              <a:ahLst/>
              <a:cxnLst/>
              <a:rect r="r" b="b" t="t" l="l"/>
              <a:pathLst>
                <a:path h="3605224" w="1338110">
                  <a:moveTo>
                    <a:pt x="0" y="0"/>
                  </a:moveTo>
                  <a:lnTo>
                    <a:pt x="1338109" y="0"/>
                  </a:lnTo>
                  <a:lnTo>
                    <a:pt x="1338109" y="3605224"/>
                  </a:lnTo>
                  <a:lnTo>
                    <a:pt x="0" y="3605224"/>
                  </a:lnTo>
                  <a:lnTo>
                    <a:pt x="0" y="0"/>
                  </a:lnTo>
                  <a:close/>
                </a:path>
              </a:pathLst>
            </a:custGeom>
            <a:blipFill>
              <a:blip r:embed="rId8"/>
              <a:stretch>
                <a:fillRect l="-11799" t="0" r="-11799" b="0"/>
              </a:stretch>
            </a:blipFill>
          </p:spPr>
        </p:sp>
      </p:grpSp>
      <p:sp>
        <p:nvSpPr>
          <p:cNvPr name="Freeform 10" id="10"/>
          <p:cNvSpPr/>
          <p:nvPr/>
        </p:nvSpPr>
        <p:spPr>
          <a:xfrm flipH="false" flipV="false" rot="-5400000">
            <a:off x="-1526086" y="2209505"/>
            <a:ext cx="1034126" cy="5286265"/>
          </a:xfrm>
          <a:custGeom>
            <a:avLst/>
            <a:gdLst/>
            <a:ahLst/>
            <a:cxnLst/>
            <a:rect r="r" b="b" t="t" l="l"/>
            <a:pathLst>
              <a:path h="5286265" w="1034126">
                <a:moveTo>
                  <a:pt x="0" y="0"/>
                </a:moveTo>
                <a:lnTo>
                  <a:pt x="1034126" y="0"/>
                </a:lnTo>
                <a:lnTo>
                  <a:pt x="1034126" y="5286265"/>
                </a:lnTo>
                <a:lnTo>
                  <a:pt x="0" y="5286265"/>
                </a:lnTo>
                <a:lnTo>
                  <a:pt x="0" y="0"/>
                </a:lnTo>
                <a:close/>
              </a:path>
            </a:pathLst>
          </a:custGeom>
          <a:blipFill>
            <a:blip r:embed="rId9"/>
            <a:stretch>
              <a:fillRect l="0" t="0" r="0" b="0"/>
            </a:stretch>
          </a:blipFill>
        </p:spPr>
      </p:sp>
      <p:sp>
        <p:nvSpPr>
          <p:cNvPr name="Freeform 11" id="11"/>
          <p:cNvSpPr/>
          <p:nvPr/>
        </p:nvSpPr>
        <p:spPr>
          <a:xfrm flipH="false" flipV="false" rot="5832559">
            <a:off x="18724672" y="2474201"/>
            <a:ext cx="930563" cy="4756873"/>
          </a:xfrm>
          <a:custGeom>
            <a:avLst/>
            <a:gdLst/>
            <a:ahLst/>
            <a:cxnLst/>
            <a:rect r="r" b="b" t="t" l="l"/>
            <a:pathLst>
              <a:path h="4756873" w="930563">
                <a:moveTo>
                  <a:pt x="0" y="0"/>
                </a:moveTo>
                <a:lnTo>
                  <a:pt x="930563" y="0"/>
                </a:lnTo>
                <a:lnTo>
                  <a:pt x="930563" y="4756873"/>
                </a:lnTo>
                <a:lnTo>
                  <a:pt x="0" y="4756873"/>
                </a:lnTo>
                <a:lnTo>
                  <a:pt x="0" y="0"/>
                </a:lnTo>
                <a:close/>
              </a:path>
            </a:pathLst>
          </a:custGeom>
          <a:blipFill>
            <a:blip r:embed="rId9"/>
            <a:stretch>
              <a:fillRect l="0" t="0" r="0" b="0"/>
            </a:stretch>
          </a:blipFill>
        </p:spPr>
      </p:sp>
      <p:sp>
        <p:nvSpPr>
          <p:cNvPr name="Freeform 12" id="12"/>
          <p:cNvSpPr/>
          <p:nvPr/>
        </p:nvSpPr>
        <p:spPr>
          <a:xfrm flipH="false" flipV="false" rot="-4430828">
            <a:off x="-2800176" y="-4554003"/>
            <a:ext cx="6737985" cy="8229600"/>
          </a:xfrm>
          <a:custGeom>
            <a:avLst/>
            <a:gdLst/>
            <a:ahLst/>
            <a:cxnLst/>
            <a:rect r="r" b="b" t="t" l="l"/>
            <a:pathLst>
              <a:path h="8229600" w="6737985">
                <a:moveTo>
                  <a:pt x="0" y="0"/>
                </a:moveTo>
                <a:lnTo>
                  <a:pt x="6737985" y="0"/>
                </a:lnTo>
                <a:lnTo>
                  <a:pt x="6737985" y="8229600"/>
                </a:lnTo>
                <a:lnTo>
                  <a:pt x="0" y="8229600"/>
                </a:lnTo>
                <a:lnTo>
                  <a:pt x="0" y="0"/>
                </a:lnTo>
                <a:close/>
              </a:path>
            </a:pathLst>
          </a:custGeom>
          <a:blipFill>
            <a:blip r:embed="rId10"/>
            <a:stretch>
              <a:fillRect l="0" t="0" r="0" b="0"/>
            </a:stretch>
          </a:blipFill>
        </p:spPr>
      </p:sp>
      <p:sp>
        <p:nvSpPr>
          <p:cNvPr name="Freeform 13" id="13"/>
          <p:cNvSpPr/>
          <p:nvPr/>
        </p:nvSpPr>
        <p:spPr>
          <a:xfrm flipH="true" flipV="false" rot="3902167">
            <a:off x="13786715" y="-4813126"/>
            <a:ext cx="6737985" cy="8229600"/>
          </a:xfrm>
          <a:custGeom>
            <a:avLst/>
            <a:gdLst/>
            <a:ahLst/>
            <a:cxnLst/>
            <a:rect r="r" b="b" t="t" l="l"/>
            <a:pathLst>
              <a:path h="8229600" w="6737985">
                <a:moveTo>
                  <a:pt x="6737985" y="0"/>
                </a:moveTo>
                <a:lnTo>
                  <a:pt x="0" y="0"/>
                </a:lnTo>
                <a:lnTo>
                  <a:pt x="0" y="8229600"/>
                </a:lnTo>
                <a:lnTo>
                  <a:pt x="6737985" y="8229600"/>
                </a:lnTo>
                <a:lnTo>
                  <a:pt x="6737985" y="0"/>
                </a:lnTo>
                <a:close/>
              </a:path>
            </a:pathLst>
          </a:custGeom>
          <a:blipFill>
            <a:blip r:embed="rId10"/>
            <a:stretch>
              <a:fillRect l="0" t="0" r="0" b="0"/>
            </a:stretch>
          </a:blipFill>
        </p:spPr>
      </p:sp>
      <p:sp>
        <p:nvSpPr>
          <p:cNvPr name="TextBox 14" id="14"/>
          <p:cNvSpPr txBox="true"/>
          <p:nvPr/>
        </p:nvSpPr>
        <p:spPr>
          <a:xfrm rot="0">
            <a:off x="1434907" y="3358438"/>
            <a:ext cx="15418185" cy="2841184"/>
          </a:xfrm>
          <a:prstGeom prst="rect">
            <a:avLst/>
          </a:prstGeom>
        </p:spPr>
        <p:txBody>
          <a:bodyPr anchor="t" rtlCol="false" tIns="0" lIns="0" bIns="0" rIns="0">
            <a:spAutoFit/>
          </a:bodyPr>
          <a:lstStyle/>
          <a:p>
            <a:pPr algn="ctr">
              <a:lnSpc>
                <a:spcPts val="10647"/>
              </a:lnSpc>
            </a:pPr>
            <a:r>
              <a:rPr lang="en-US" sz="12828">
                <a:solidFill>
                  <a:srgbClr val="FFFFFF"/>
                </a:solidFill>
                <a:latin typeface="Brice BoldCondensed"/>
                <a:ea typeface="Brice BoldCondensed"/>
                <a:cs typeface="Brice BoldCondensed"/>
                <a:sym typeface="Brice BoldCondensed"/>
              </a:rPr>
              <a:t>SISTEM RESERVASI DAN PEMESANAN MIE GACOAN</a:t>
            </a:r>
          </a:p>
        </p:txBody>
      </p:sp>
      <p:sp>
        <p:nvSpPr>
          <p:cNvPr name="TextBox 15" id="15"/>
          <p:cNvSpPr txBox="true"/>
          <p:nvPr/>
        </p:nvSpPr>
        <p:spPr>
          <a:xfrm rot="0">
            <a:off x="4380859" y="6365695"/>
            <a:ext cx="9526282" cy="777970"/>
          </a:xfrm>
          <a:prstGeom prst="rect">
            <a:avLst/>
          </a:prstGeom>
        </p:spPr>
        <p:txBody>
          <a:bodyPr anchor="t" rtlCol="false" tIns="0" lIns="0" bIns="0" rIns="0">
            <a:spAutoFit/>
          </a:bodyPr>
          <a:lstStyle/>
          <a:p>
            <a:pPr algn="ctr">
              <a:lnSpc>
                <a:spcPts val="5944"/>
              </a:lnSpc>
            </a:pPr>
            <a:r>
              <a:rPr lang="en-US" sz="4246" spc="377">
                <a:solidFill>
                  <a:srgbClr val="AA8E6B"/>
                </a:solidFill>
                <a:latin typeface="Zuume Rough Bold"/>
                <a:ea typeface="Zuume Rough Bold"/>
                <a:cs typeface="Zuume Rough Bold"/>
                <a:sym typeface="Zuume Rough Bold"/>
              </a:rPr>
              <a:t>Pemrograman Berbasis Platform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false" rot="167187">
            <a:off x="4067767" y="1469780"/>
            <a:ext cx="10420734" cy="7867654"/>
          </a:xfrm>
          <a:custGeom>
            <a:avLst/>
            <a:gdLst/>
            <a:ahLst/>
            <a:cxnLst/>
            <a:rect r="r" b="b" t="t" l="l"/>
            <a:pathLst>
              <a:path h="7867654" w="10420734">
                <a:moveTo>
                  <a:pt x="0" y="0"/>
                </a:moveTo>
                <a:lnTo>
                  <a:pt x="10420735" y="0"/>
                </a:lnTo>
                <a:lnTo>
                  <a:pt x="10420735" y="7867654"/>
                </a:lnTo>
                <a:lnTo>
                  <a:pt x="0" y="7867654"/>
                </a:lnTo>
                <a:lnTo>
                  <a:pt x="0" y="0"/>
                </a:lnTo>
                <a:close/>
              </a:path>
            </a:pathLst>
          </a:custGeom>
          <a:blipFill>
            <a:blip r:embed="rId3"/>
            <a:stretch>
              <a:fillRect l="0" t="0" r="0" b="0"/>
            </a:stretch>
          </a:blipFill>
        </p:spPr>
      </p:sp>
      <p:sp>
        <p:nvSpPr>
          <p:cNvPr name="Freeform 4" id="4"/>
          <p:cNvSpPr/>
          <p:nvPr/>
        </p:nvSpPr>
        <p:spPr>
          <a:xfrm flipH="false" flipV="false" rot="5180509">
            <a:off x="-5964472" y="6533630"/>
            <a:ext cx="18967343" cy="8458523"/>
          </a:xfrm>
          <a:custGeom>
            <a:avLst/>
            <a:gdLst/>
            <a:ahLst/>
            <a:cxnLst/>
            <a:rect r="r" b="b" t="t" l="l"/>
            <a:pathLst>
              <a:path h="8458523" w="18967343">
                <a:moveTo>
                  <a:pt x="0" y="0"/>
                </a:moveTo>
                <a:lnTo>
                  <a:pt x="18967343" y="0"/>
                </a:lnTo>
                <a:lnTo>
                  <a:pt x="18967343" y="8458522"/>
                </a:lnTo>
                <a:lnTo>
                  <a:pt x="0" y="8458522"/>
                </a:lnTo>
                <a:lnTo>
                  <a:pt x="0" y="0"/>
                </a:lnTo>
                <a:close/>
              </a:path>
            </a:pathLst>
          </a:custGeom>
          <a:blipFill>
            <a:blip r:embed="rId4"/>
            <a:stretch>
              <a:fillRect l="-22218" t="0" r="-22218" b="0"/>
            </a:stretch>
          </a:blipFill>
        </p:spPr>
      </p:sp>
      <p:sp>
        <p:nvSpPr>
          <p:cNvPr name="Freeform 5" id="5"/>
          <p:cNvSpPr/>
          <p:nvPr/>
        </p:nvSpPr>
        <p:spPr>
          <a:xfrm flipH="true" flipV="true" rot="3574958">
            <a:off x="5189907" y="-2802044"/>
            <a:ext cx="18967343" cy="8458523"/>
          </a:xfrm>
          <a:custGeom>
            <a:avLst/>
            <a:gdLst/>
            <a:ahLst/>
            <a:cxnLst/>
            <a:rect r="r" b="b" t="t" l="l"/>
            <a:pathLst>
              <a:path h="8458523" w="18967343">
                <a:moveTo>
                  <a:pt x="18967344" y="8458522"/>
                </a:moveTo>
                <a:lnTo>
                  <a:pt x="0" y="8458522"/>
                </a:lnTo>
                <a:lnTo>
                  <a:pt x="0" y="0"/>
                </a:lnTo>
                <a:lnTo>
                  <a:pt x="18967344" y="0"/>
                </a:lnTo>
                <a:lnTo>
                  <a:pt x="18967344" y="8458522"/>
                </a:lnTo>
                <a:close/>
              </a:path>
            </a:pathLst>
          </a:custGeom>
          <a:blipFill>
            <a:blip r:embed="rId4"/>
            <a:stretch>
              <a:fillRect l="-22218" t="0" r="-22218" b="0"/>
            </a:stretch>
          </a:blipFill>
        </p:spPr>
      </p:sp>
      <p:sp>
        <p:nvSpPr>
          <p:cNvPr name="TextBox 6" id="6"/>
          <p:cNvSpPr txBox="true"/>
          <p:nvPr/>
        </p:nvSpPr>
        <p:spPr>
          <a:xfrm rot="0">
            <a:off x="7172347" y="2425650"/>
            <a:ext cx="4884478" cy="1741620"/>
          </a:xfrm>
          <a:prstGeom prst="rect">
            <a:avLst/>
          </a:prstGeom>
        </p:spPr>
        <p:txBody>
          <a:bodyPr anchor="t" rtlCol="false" tIns="0" lIns="0" bIns="0" rIns="0">
            <a:spAutoFit/>
          </a:bodyPr>
          <a:lstStyle/>
          <a:p>
            <a:pPr algn="ctr">
              <a:lnSpc>
                <a:spcPts val="6727"/>
              </a:lnSpc>
            </a:pPr>
            <a:r>
              <a:rPr lang="en-US" sz="6346">
                <a:solidFill>
                  <a:srgbClr val="201E20"/>
                </a:solidFill>
                <a:latin typeface="Brice BoldCondensed"/>
                <a:ea typeface="Brice BoldCondensed"/>
                <a:cs typeface="Brice BoldCondensed"/>
                <a:sym typeface="Brice BoldCondensed"/>
              </a:rPr>
              <a:t>SARAN PENGEMBANGAN</a:t>
            </a:r>
          </a:p>
        </p:txBody>
      </p:sp>
      <p:sp>
        <p:nvSpPr>
          <p:cNvPr name="Freeform 7" id="7"/>
          <p:cNvSpPr/>
          <p:nvPr/>
        </p:nvSpPr>
        <p:spPr>
          <a:xfrm flipH="false" flipV="false" rot="2310155">
            <a:off x="8977726" y="302520"/>
            <a:ext cx="1273719" cy="2249394"/>
          </a:xfrm>
          <a:custGeom>
            <a:avLst/>
            <a:gdLst/>
            <a:ahLst/>
            <a:cxnLst/>
            <a:rect r="r" b="b" t="t" l="l"/>
            <a:pathLst>
              <a:path h="2249394" w="1273719">
                <a:moveTo>
                  <a:pt x="0" y="0"/>
                </a:moveTo>
                <a:lnTo>
                  <a:pt x="1273719" y="0"/>
                </a:lnTo>
                <a:lnTo>
                  <a:pt x="1273719" y="2249394"/>
                </a:lnTo>
                <a:lnTo>
                  <a:pt x="0" y="2249394"/>
                </a:lnTo>
                <a:lnTo>
                  <a:pt x="0" y="0"/>
                </a:lnTo>
                <a:close/>
              </a:path>
            </a:pathLst>
          </a:custGeom>
          <a:blipFill>
            <a:blip r:embed="rId5"/>
            <a:stretch>
              <a:fillRect l="0" t="0" r="0" b="0"/>
            </a:stretch>
          </a:blipFill>
          <a:ln cap="sq">
            <a:noFill/>
            <a:prstDash val="solid"/>
            <a:miter/>
          </a:ln>
        </p:spPr>
      </p:sp>
      <p:sp>
        <p:nvSpPr>
          <p:cNvPr name="TextBox 8" id="8"/>
          <p:cNvSpPr txBox="true"/>
          <p:nvPr/>
        </p:nvSpPr>
        <p:spPr>
          <a:xfrm rot="0">
            <a:off x="5030396" y="4517440"/>
            <a:ext cx="9168379" cy="2993572"/>
          </a:xfrm>
          <a:prstGeom prst="rect">
            <a:avLst/>
          </a:prstGeom>
        </p:spPr>
        <p:txBody>
          <a:bodyPr anchor="t" rtlCol="false" tIns="0" lIns="0" bIns="0" rIns="0">
            <a:spAutoFit/>
          </a:bodyPr>
          <a:lstStyle/>
          <a:p>
            <a:pPr algn="l">
              <a:lnSpc>
                <a:spcPts val="2928"/>
              </a:lnSpc>
            </a:pPr>
            <a:r>
              <a:rPr lang="en-US" sz="2763" b="true">
                <a:solidFill>
                  <a:srgbClr val="8B674A"/>
                </a:solidFill>
                <a:latin typeface="Agrandir Bold"/>
                <a:ea typeface="Agrandir Bold"/>
                <a:cs typeface="Agrandir Bold"/>
                <a:sym typeface="Agrandir Bold"/>
              </a:rPr>
              <a:t>1)    Implementasi fitur pembayaran online untuk meningkatkan kenyamanan pelanggan.</a:t>
            </a:r>
          </a:p>
          <a:p>
            <a:pPr algn="l">
              <a:lnSpc>
                <a:spcPts val="2928"/>
              </a:lnSpc>
            </a:pPr>
            <a:r>
              <a:rPr lang="en-US" sz="2763" b="true">
                <a:solidFill>
                  <a:srgbClr val="8B674A"/>
                </a:solidFill>
                <a:latin typeface="Agrandir Bold"/>
                <a:ea typeface="Agrandir Bold"/>
                <a:cs typeface="Agrandir Bold"/>
                <a:sym typeface="Agrandir Bold"/>
              </a:rPr>
              <a:t>2)    Peningkatan keamanan API dengan rate-limiting dan monitoring aktivitas pengguna.</a:t>
            </a:r>
          </a:p>
          <a:p>
            <a:pPr algn="l">
              <a:lnSpc>
                <a:spcPts val="2928"/>
              </a:lnSpc>
            </a:pPr>
            <a:r>
              <a:rPr lang="en-US" sz="2763" b="true">
                <a:solidFill>
                  <a:srgbClr val="8B674A"/>
                </a:solidFill>
                <a:latin typeface="Agrandir Bold"/>
                <a:ea typeface="Agrandir Bold"/>
                <a:cs typeface="Agrandir Bold"/>
                <a:sym typeface="Agrandir Bold"/>
              </a:rPr>
              <a:t>3)    Penggunaan caching untuk meningkatkan performa dalam pengambilan data yang sering diakses.</a:t>
            </a:r>
          </a:p>
          <a:p>
            <a:pPr algn="l">
              <a:lnSpc>
                <a:spcPts val="2928"/>
              </a:lnSpc>
            </a:pPr>
          </a:p>
        </p:txBody>
      </p:sp>
      <p:sp>
        <p:nvSpPr>
          <p:cNvPr name="Freeform 9" id="9"/>
          <p:cNvSpPr/>
          <p:nvPr/>
        </p:nvSpPr>
        <p:spPr>
          <a:xfrm flipH="false" flipV="false" rot="-2805735">
            <a:off x="-8200446" y="-4081701"/>
            <a:ext cx="11211325" cy="8464551"/>
          </a:xfrm>
          <a:custGeom>
            <a:avLst/>
            <a:gdLst/>
            <a:ahLst/>
            <a:cxnLst/>
            <a:rect r="r" b="b" t="t" l="l"/>
            <a:pathLst>
              <a:path h="8464551" w="11211325">
                <a:moveTo>
                  <a:pt x="0" y="0"/>
                </a:moveTo>
                <a:lnTo>
                  <a:pt x="11211325" y="0"/>
                </a:lnTo>
                <a:lnTo>
                  <a:pt x="11211325" y="8464551"/>
                </a:lnTo>
                <a:lnTo>
                  <a:pt x="0" y="8464551"/>
                </a:lnTo>
                <a:lnTo>
                  <a:pt x="0" y="0"/>
                </a:lnTo>
                <a:close/>
              </a:path>
            </a:pathLst>
          </a:custGeom>
          <a:blipFill>
            <a:blip r:embed="rId3"/>
            <a:stretch>
              <a:fillRect l="0" t="0" r="0" b="0"/>
            </a:stretch>
          </a:blipFill>
        </p:spPr>
      </p:sp>
      <p:sp>
        <p:nvSpPr>
          <p:cNvPr name="Freeform 10" id="10"/>
          <p:cNvSpPr/>
          <p:nvPr/>
        </p:nvSpPr>
        <p:spPr>
          <a:xfrm flipH="false" flipV="false" rot="7636581">
            <a:off x="15117159" y="6054725"/>
            <a:ext cx="11211325" cy="8464551"/>
          </a:xfrm>
          <a:custGeom>
            <a:avLst/>
            <a:gdLst/>
            <a:ahLst/>
            <a:cxnLst/>
            <a:rect r="r" b="b" t="t" l="l"/>
            <a:pathLst>
              <a:path h="8464551" w="11211325">
                <a:moveTo>
                  <a:pt x="0" y="0"/>
                </a:moveTo>
                <a:lnTo>
                  <a:pt x="11211325" y="0"/>
                </a:lnTo>
                <a:lnTo>
                  <a:pt x="11211325" y="8464550"/>
                </a:lnTo>
                <a:lnTo>
                  <a:pt x="0" y="8464550"/>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true" rot="-571469">
            <a:off x="9572843" y="8300395"/>
            <a:ext cx="11745212" cy="3127163"/>
          </a:xfrm>
          <a:custGeom>
            <a:avLst/>
            <a:gdLst/>
            <a:ahLst/>
            <a:cxnLst/>
            <a:rect r="r" b="b" t="t" l="l"/>
            <a:pathLst>
              <a:path h="3127163" w="11745212">
                <a:moveTo>
                  <a:pt x="0" y="3127163"/>
                </a:moveTo>
                <a:lnTo>
                  <a:pt x="11745212" y="3127163"/>
                </a:lnTo>
                <a:lnTo>
                  <a:pt x="11745212" y="0"/>
                </a:lnTo>
                <a:lnTo>
                  <a:pt x="0" y="0"/>
                </a:lnTo>
                <a:lnTo>
                  <a:pt x="0" y="3127163"/>
                </a:lnTo>
                <a:close/>
              </a:path>
            </a:pathLst>
          </a:custGeom>
          <a:blipFill>
            <a:blip r:embed="rId3"/>
            <a:stretch>
              <a:fillRect l="0" t="0" r="0" b="0"/>
            </a:stretch>
          </a:blipFill>
        </p:spPr>
      </p:sp>
      <p:sp>
        <p:nvSpPr>
          <p:cNvPr name="Freeform 4" id="4"/>
          <p:cNvSpPr/>
          <p:nvPr/>
        </p:nvSpPr>
        <p:spPr>
          <a:xfrm flipH="false" flipV="false" rot="255871">
            <a:off x="2438964" y="8864901"/>
            <a:ext cx="16230600" cy="2844199"/>
          </a:xfrm>
          <a:custGeom>
            <a:avLst/>
            <a:gdLst/>
            <a:ahLst/>
            <a:cxnLst/>
            <a:rect r="r" b="b" t="t" l="l"/>
            <a:pathLst>
              <a:path h="2844199" w="16230600">
                <a:moveTo>
                  <a:pt x="0" y="0"/>
                </a:moveTo>
                <a:lnTo>
                  <a:pt x="16230600" y="0"/>
                </a:lnTo>
                <a:lnTo>
                  <a:pt x="16230600" y="2844198"/>
                </a:lnTo>
                <a:lnTo>
                  <a:pt x="0" y="2844198"/>
                </a:lnTo>
                <a:lnTo>
                  <a:pt x="0" y="0"/>
                </a:lnTo>
                <a:close/>
              </a:path>
            </a:pathLst>
          </a:custGeom>
          <a:blipFill>
            <a:blip r:embed="rId4"/>
            <a:stretch>
              <a:fillRect l="0" t="0" r="0" b="0"/>
            </a:stretch>
          </a:blipFill>
        </p:spPr>
      </p:sp>
      <p:sp>
        <p:nvSpPr>
          <p:cNvPr name="Freeform 5" id="5"/>
          <p:cNvSpPr/>
          <p:nvPr/>
        </p:nvSpPr>
        <p:spPr>
          <a:xfrm flipH="false" flipV="false" rot="-154760">
            <a:off x="-2921864" y="-948983"/>
            <a:ext cx="16230600" cy="2844199"/>
          </a:xfrm>
          <a:custGeom>
            <a:avLst/>
            <a:gdLst/>
            <a:ahLst/>
            <a:cxnLst/>
            <a:rect r="r" b="b" t="t" l="l"/>
            <a:pathLst>
              <a:path h="2844199" w="16230600">
                <a:moveTo>
                  <a:pt x="0" y="0"/>
                </a:moveTo>
                <a:lnTo>
                  <a:pt x="16230600" y="0"/>
                </a:lnTo>
                <a:lnTo>
                  <a:pt x="16230600" y="2844199"/>
                </a:lnTo>
                <a:lnTo>
                  <a:pt x="0" y="2844199"/>
                </a:lnTo>
                <a:lnTo>
                  <a:pt x="0" y="0"/>
                </a:lnTo>
                <a:close/>
              </a:path>
            </a:pathLst>
          </a:custGeom>
          <a:blipFill>
            <a:blip r:embed="rId4"/>
            <a:stretch>
              <a:fillRect l="0" t="0" r="0" b="0"/>
            </a:stretch>
          </a:blipFill>
        </p:spPr>
      </p:sp>
      <p:sp>
        <p:nvSpPr>
          <p:cNvPr name="Freeform 6" id="6"/>
          <p:cNvSpPr/>
          <p:nvPr/>
        </p:nvSpPr>
        <p:spPr>
          <a:xfrm flipH="false" flipV="false" rot="-5135086">
            <a:off x="5193136" y="7243837"/>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5135086">
            <a:off x="459220" y="-6293363"/>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45554">
            <a:off x="7188452" y="10306240"/>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5082799">
            <a:off x="-1280181" y="7062138"/>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7"/>
            <a:stretch>
              <a:fillRect l="0" t="0" r="0" b="0"/>
            </a:stretch>
          </a:blipFill>
        </p:spPr>
      </p:sp>
      <p:sp>
        <p:nvSpPr>
          <p:cNvPr name="Freeform 10" id="10"/>
          <p:cNvSpPr/>
          <p:nvPr/>
        </p:nvSpPr>
        <p:spPr>
          <a:xfrm flipH="false" flipV="false" rot="0">
            <a:off x="5407503" y="-491175"/>
            <a:ext cx="16230600" cy="2475166"/>
          </a:xfrm>
          <a:custGeom>
            <a:avLst/>
            <a:gdLst/>
            <a:ahLst/>
            <a:cxnLst/>
            <a:rect r="r" b="b" t="t" l="l"/>
            <a:pathLst>
              <a:path h="2475166" w="16230600">
                <a:moveTo>
                  <a:pt x="0" y="0"/>
                </a:moveTo>
                <a:lnTo>
                  <a:pt x="16230600" y="0"/>
                </a:lnTo>
                <a:lnTo>
                  <a:pt x="16230600" y="2475167"/>
                </a:lnTo>
                <a:lnTo>
                  <a:pt x="0" y="2475167"/>
                </a:lnTo>
                <a:lnTo>
                  <a:pt x="0" y="0"/>
                </a:lnTo>
                <a:close/>
              </a:path>
            </a:pathLst>
          </a:custGeom>
          <a:blipFill>
            <a:blip r:embed="rId8"/>
            <a:stretch>
              <a:fillRect l="0" t="0" r="0" b="0"/>
            </a:stretch>
          </a:blipFill>
        </p:spPr>
      </p:sp>
      <p:sp>
        <p:nvSpPr>
          <p:cNvPr name="Freeform 11" id="11"/>
          <p:cNvSpPr/>
          <p:nvPr/>
        </p:nvSpPr>
        <p:spPr>
          <a:xfrm flipH="false" flipV="false" rot="5082799">
            <a:off x="6088761" y="-6177434"/>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7"/>
            <a:stretch>
              <a:fillRect l="0" t="0" r="0" b="0"/>
            </a:stretch>
          </a:blipFill>
        </p:spPr>
      </p:sp>
      <p:sp>
        <p:nvSpPr>
          <p:cNvPr name="Freeform 12" id="12"/>
          <p:cNvSpPr/>
          <p:nvPr/>
        </p:nvSpPr>
        <p:spPr>
          <a:xfrm flipH="false" flipV="false" rot="-9726467">
            <a:off x="13285040" y="-4267844"/>
            <a:ext cx="8844692" cy="5892776"/>
          </a:xfrm>
          <a:custGeom>
            <a:avLst/>
            <a:gdLst/>
            <a:ahLst/>
            <a:cxnLst/>
            <a:rect r="r" b="b" t="t" l="l"/>
            <a:pathLst>
              <a:path h="5892776" w="8844692">
                <a:moveTo>
                  <a:pt x="0" y="0"/>
                </a:moveTo>
                <a:lnTo>
                  <a:pt x="8844692" y="0"/>
                </a:lnTo>
                <a:lnTo>
                  <a:pt x="8844692" y="5892777"/>
                </a:lnTo>
                <a:lnTo>
                  <a:pt x="0" y="5892777"/>
                </a:lnTo>
                <a:lnTo>
                  <a:pt x="0" y="0"/>
                </a:lnTo>
                <a:close/>
              </a:path>
            </a:pathLst>
          </a:custGeom>
          <a:blipFill>
            <a:blip r:embed="rId6"/>
            <a:stretch>
              <a:fillRect l="0" t="0" r="0" b="0"/>
            </a:stretch>
          </a:blipFill>
        </p:spPr>
      </p:sp>
      <p:sp>
        <p:nvSpPr>
          <p:cNvPr name="Freeform 13" id="13"/>
          <p:cNvSpPr/>
          <p:nvPr/>
        </p:nvSpPr>
        <p:spPr>
          <a:xfrm flipH="false" flipV="false" rot="0">
            <a:off x="8622325" y="7242466"/>
            <a:ext cx="1043351" cy="896775"/>
          </a:xfrm>
          <a:custGeom>
            <a:avLst/>
            <a:gdLst/>
            <a:ahLst/>
            <a:cxnLst/>
            <a:rect r="r" b="b" t="t" l="l"/>
            <a:pathLst>
              <a:path h="896775" w="1043351">
                <a:moveTo>
                  <a:pt x="0" y="0"/>
                </a:moveTo>
                <a:lnTo>
                  <a:pt x="1043350" y="0"/>
                </a:lnTo>
                <a:lnTo>
                  <a:pt x="1043350" y="896776"/>
                </a:lnTo>
                <a:lnTo>
                  <a:pt x="0" y="8967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2207531" y="3573481"/>
            <a:ext cx="13872939" cy="3184255"/>
          </a:xfrm>
          <a:prstGeom prst="rect">
            <a:avLst/>
          </a:prstGeom>
        </p:spPr>
        <p:txBody>
          <a:bodyPr anchor="t" rtlCol="false" tIns="0" lIns="0" bIns="0" rIns="0">
            <a:spAutoFit/>
          </a:bodyPr>
          <a:lstStyle/>
          <a:p>
            <a:pPr algn="ctr">
              <a:lnSpc>
                <a:spcPts val="24012"/>
              </a:lnSpc>
            </a:pPr>
            <a:r>
              <a:rPr lang="en-US" sz="22653">
                <a:solidFill>
                  <a:srgbClr val="FFFFFF"/>
                </a:solidFill>
                <a:latin typeface="TC Milo"/>
                <a:ea typeface="TC Milo"/>
                <a:cs typeface="TC Milo"/>
                <a:sym typeface="TC Milo"/>
              </a:rPr>
              <a:t>TERIMA KASIH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7434" r="-5568" b="-168461"/>
            </a:stretch>
          </a:blipFill>
        </p:spPr>
      </p:sp>
      <p:sp>
        <p:nvSpPr>
          <p:cNvPr name="Freeform 3" id="3"/>
          <p:cNvSpPr/>
          <p:nvPr/>
        </p:nvSpPr>
        <p:spPr>
          <a:xfrm flipH="false" flipV="false" rot="0">
            <a:off x="-690973" y="-226450"/>
            <a:ext cx="4006652" cy="11284828"/>
          </a:xfrm>
          <a:custGeom>
            <a:avLst/>
            <a:gdLst/>
            <a:ahLst/>
            <a:cxnLst/>
            <a:rect r="r" b="b" t="t" l="l"/>
            <a:pathLst>
              <a:path h="11284828" w="4006652">
                <a:moveTo>
                  <a:pt x="0" y="0"/>
                </a:moveTo>
                <a:lnTo>
                  <a:pt x="4006652" y="0"/>
                </a:lnTo>
                <a:lnTo>
                  <a:pt x="4006652" y="11284828"/>
                </a:lnTo>
                <a:lnTo>
                  <a:pt x="0" y="11284828"/>
                </a:lnTo>
                <a:lnTo>
                  <a:pt x="0" y="0"/>
                </a:lnTo>
                <a:close/>
              </a:path>
            </a:pathLst>
          </a:custGeom>
          <a:blipFill>
            <a:blip r:embed="rId3"/>
            <a:stretch>
              <a:fillRect l="-178636" t="0" r="0" b="-18301"/>
            </a:stretch>
          </a:blipFill>
        </p:spPr>
      </p:sp>
      <p:sp>
        <p:nvSpPr>
          <p:cNvPr name="Freeform 4" id="4"/>
          <p:cNvSpPr/>
          <p:nvPr/>
        </p:nvSpPr>
        <p:spPr>
          <a:xfrm flipH="false" flipV="false" rot="-10800000">
            <a:off x="14850400" y="-419729"/>
            <a:ext cx="3979438" cy="10900800"/>
          </a:xfrm>
          <a:custGeom>
            <a:avLst/>
            <a:gdLst/>
            <a:ahLst/>
            <a:cxnLst/>
            <a:rect r="r" b="b" t="t" l="l"/>
            <a:pathLst>
              <a:path h="10900800" w="3979438">
                <a:moveTo>
                  <a:pt x="0" y="0"/>
                </a:moveTo>
                <a:lnTo>
                  <a:pt x="3979437" y="0"/>
                </a:lnTo>
                <a:lnTo>
                  <a:pt x="3979437" y="10900800"/>
                </a:lnTo>
                <a:lnTo>
                  <a:pt x="0" y="10900800"/>
                </a:lnTo>
                <a:lnTo>
                  <a:pt x="0" y="0"/>
                </a:lnTo>
                <a:close/>
              </a:path>
            </a:pathLst>
          </a:custGeom>
          <a:blipFill>
            <a:blip r:embed="rId3"/>
            <a:stretch>
              <a:fillRect l="-180542" t="0" r="0" b="-22468"/>
            </a:stretch>
          </a:blipFill>
        </p:spPr>
      </p:sp>
      <p:sp>
        <p:nvSpPr>
          <p:cNvPr name="Freeform 5" id="5"/>
          <p:cNvSpPr/>
          <p:nvPr/>
        </p:nvSpPr>
        <p:spPr>
          <a:xfrm flipH="false" flipV="false" rot="-5013322">
            <a:off x="-7215104" y="671187"/>
            <a:ext cx="10900132" cy="8229600"/>
          </a:xfrm>
          <a:custGeom>
            <a:avLst/>
            <a:gdLst/>
            <a:ahLst/>
            <a:cxnLst/>
            <a:rect r="r" b="b" t="t" l="l"/>
            <a:pathLst>
              <a:path h="8229600" w="10900132">
                <a:moveTo>
                  <a:pt x="0" y="0"/>
                </a:moveTo>
                <a:lnTo>
                  <a:pt x="10900132" y="0"/>
                </a:lnTo>
                <a:lnTo>
                  <a:pt x="10900132"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5786677">
            <a:off x="14756920" y="1066095"/>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7" id="7"/>
          <p:cNvSpPr/>
          <p:nvPr/>
        </p:nvSpPr>
        <p:spPr>
          <a:xfrm flipH="false" flipV="true" rot="0">
            <a:off x="1701762" y="1192462"/>
            <a:ext cx="716890" cy="7596187"/>
          </a:xfrm>
          <a:custGeom>
            <a:avLst/>
            <a:gdLst/>
            <a:ahLst/>
            <a:cxnLst/>
            <a:rect r="r" b="b" t="t" l="l"/>
            <a:pathLst>
              <a:path h="7596187" w="716890">
                <a:moveTo>
                  <a:pt x="0" y="7596187"/>
                </a:moveTo>
                <a:lnTo>
                  <a:pt x="716890" y="7596187"/>
                </a:lnTo>
                <a:lnTo>
                  <a:pt x="716890" y="0"/>
                </a:lnTo>
                <a:lnTo>
                  <a:pt x="0" y="0"/>
                </a:lnTo>
                <a:lnTo>
                  <a:pt x="0" y="7596187"/>
                </a:lnTo>
                <a:close/>
              </a:path>
            </a:pathLst>
          </a:custGeom>
          <a:blipFill>
            <a:blip r:embed="rId5"/>
            <a:stretch>
              <a:fillRect l="0" t="0" r="0" b="0"/>
            </a:stretch>
          </a:blipFill>
        </p:spPr>
      </p:sp>
      <p:sp>
        <p:nvSpPr>
          <p:cNvPr name="Freeform 8" id="8"/>
          <p:cNvSpPr/>
          <p:nvPr/>
        </p:nvSpPr>
        <p:spPr>
          <a:xfrm flipH="false" flipV="true" rot="-10800000">
            <a:off x="16047629" y="1670863"/>
            <a:ext cx="716890" cy="7596187"/>
          </a:xfrm>
          <a:custGeom>
            <a:avLst/>
            <a:gdLst/>
            <a:ahLst/>
            <a:cxnLst/>
            <a:rect r="r" b="b" t="t" l="l"/>
            <a:pathLst>
              <a:path h="7596187" w="716890">
                <a:moveTo>
                  <a:pt x="0" y="7596187"/>
                </a:moveTo>
                <a:lnTo>
                  <a:pt x="716890" y="7596187"/>
                </a:lnTo>
                <a:lnTo>
                  <a:pt x="716890" y="0"/>
                </a:lnTo>
                <a:lnTo>
                  <a:pt x="0" y="0"/>
                </a:lnTo>
                <a:lnTo>
                  <a:pt x="0" y="7596187"/>
                </a:lnTo>
                <a:close/>
              </a:path>
            </a:pathLst>
          </a:custGeom>
          <a:blipFill>
            <a:blip r:embed="rId5"/>
            <a:stretch>
              <a:fillRect l="0" t="0" r="0" b="0"/>
            </a:stretch>
          </a:blipFill>
        </p:spPr>
      </p:sp>
      <p:sp>
        <p:nvSpPr>
          <p:cNvPr name="Freeform 9" id="9"/>
          <p:cNvSpPr/>
          <p:nvPr/>
        </p:nvSpPr>
        <p:spPr>
          <a:xfrm flipH="false" flipV="false" rot="5078235">
            <a:off x="12033389" y="5761337"/>
            <a:ext cx="1002387" cy="2591600"/>
          </a:xfrm>
          <a:custGeom>
            <a:avLst/>
            <a:gdLst/>
            <a:ahLst/>
            <a:cxnLst/>
            <a:rect r="r" b="b" t="t" l="l"/>
            <a:pathLst>
              <a:path h="2591600" w="1002387">
                <a:moveTo>
                  <a:pt x="0" y="0"/>
                </a:moveTo>
                <a:lnTo>
                  <a:pt x="1002386" y="0"/>
                </a:lnTo>
                <a:lnTo>
                  <a:pt x="1002386" y="2591600"/>
                </a:lnTo>
                <a:lnTo>
                  <a:pt x="0" y="2591600"/>
                </a:lnTo>
                <a:lnTo>
                  <a:pt x="0" y="0"/>
                </a:lnTo>
                <a:close/>
              </a:path>
            </a:pathLst>
          </a:custGeom>
          <a:blipFill>
            <a:blip r:embed="rId6"/>
            <a:stretch>
              <a:fillRect l="-66879" t="-72698" r="0" b="0"/>
            </a:stretch>
          </a:blipFill>
        </p:spPr>
      </p:sp>
      <p:sp>
        <p:nvSpPr>
          <p:cNvPr name="TextBox 10" id="10"/>
          <p:cNvSpPr txBox="true"/>
          <p:nvPr/>
        </p:nvSpPr>
        <p:spPr>
          <a:xfrm rot="0">
            <a:off x="3168793" y="3728462"/>
            <a:ext cx="12104362" cy="3039625"/>
          </a:xfrm>
          <a:prstGeom prst="rect">
            <a:avLst/>
          </a:prstGeom>
        </p:spPr>
        <p:txBody>
          <a:bodyPr anchor="t" rtlCol="false" tIns="0" lIns="0" bIns="0" rIns="0">
            <a:spAutoFit/>
          </a:bodyPr>
          <a:lstStyle/>
          <a:p>
            <a:pPr algn="ctr">
              <a:lnSpc>
                <a:spcPts val="7439"/>
              </a:lnSpc>
            </a:pPr>
            <a:r>
              <a:rPr lang="en-US" sz="8963">
                <a:solidFill>
                  <a:srgbClr val="AA8E6B"/>
                </a:solidFill>
                <a:latin typeface="Zuume Rough Bold"/>
                <a:ea typeface="Zuume Rough Bold"/>
                <a:cs typeface="Zuume Rough Bold"/>
                <a:sym typeface="Zuume Rough Bold"/>
              </a:rPr>
              <a:t>FAIZAL RAHMAN     </a:t>
            </a:r>
            <a:r>
              <a:rPr lang="en-US" sz="8963">
                <a:solidFill>
                  <a:srgbClr val="AA8E6B"/>
                </a:solidFill>
                <a:latin typeface="Zuume Rough Bold"/>
                <a:ea typeface="Zuume Rough Bold"/>
                <a:cs typeface="Zuume Rough Bold"/>
                <a:sym typeface="Zuume Rough Bold"/>
              </a:rPr>
              <a:t>20230040262</a:t>
            </a:r>
          </a:p>
          <a:p>
            <a:pPr algn="ctr">
              <a:lnSpc>
                <a:spcPts val="7439"/>
              </a:lnSpc>
            </a:pPr>
            <a:r>
              <a:rPr lang="en-US" sz="8963">
                <a:solidFill>
                  <a:srgbClr val="AA8E6B"/>
                </a:solidFill>
                <a:latin typeface="Zuume Rough Bold"/>
                <a:ea typeface="Zuume Rough Bold"/>
                <a:cs typeface="Zuume Rough Bold"/>
                <a:sym typeface="Zuume Rough Bold"/>
              </a:rPr>
              <a:t>M. Rifki Rivaldi     20230040154</a:t>
            </a:r>
          </a:p>
          <a:p>
            <a:pPr algn="ctr">
              <a:lnSpc>
                <a:spcPts val="7439"/>
              </a:lnSpc>
            </a:pPr>
            <a:r>
              <a:rPr lang="en-US" sz="8963">
                <a:solidFill>
                  <a:srgbClr val="AA8E6B"/>
                </a:solidFill>
                <a:latin typeface="Zuume Rough Bold"/>
                <a:ea typeface="Zuume Rough Bold"/>
                <a:cs typeface="Zuume Rough Bold"/>
                <a:sym typeface="Zuume Rough Bold"/>
              </a:rPr>
              <a:t>Yusuf Johansyah     20230040051</a:t>
            </a:r>
          </a:p>
        </p:txBody>
      </p:sp>
      <p:sp>
        <p:nvSpPr>
          <p:cNvPr name="TextBox 11" id="11"/>
          <p:cNvSpPr txBox="true"/>
          <p:nvPr/>
        </p:nvSpPr>
        <p:spPr>
          <a:xfrm rot="0">
            <a:off x="4391555" y="967292"/>
            <a:ext cx="9504890" cy="1222122"/>
          </a:xfrm>
          <a:prstGeom prst="rect">
            <a:avLst/>
          </a:prstGeom>
        </p:spPr>
        <p:txBody>
          <a:bodyPr anchor="t" rtlCol="false" tIns="0" lIns="0" bIns="0" rIns="0">
            <a:spAutoFit/>
          </a:bodyPr>
          <a:lstStyle/>
          <a:p>
            <a:pPr algn="ctr">
              <a:lnSpc>
                <a:spcPts val="8632"/>
              </a:lnSpc>
            </a:pPr>
            <a:r>
              <a:rPr lang="en-US" sz="10400">
                <a:solidFill>
                  <a:srgbClr val="FFFFFF"/>
                </a:solidFill>
                <a:latin typeface="Brice BoldCondensed"/>
                <a:ea typeface="Brice BoldCondensed"/>
                <a:cs typeface="Brice BoldCondensed"/>
                <a:sym typeface="Brice BoldCondensed"/>
              </a:rPr>
              <a:t>ANGGOTA KELOMPOK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3135726" y="2289200"/>
            <a:ext cx="15152274" cy="8512951"/>
          </a:xfrm>
          <a:custGeom>
            <a:avLst/>
            <a:gdLst/>
            <a:ahLst/>
            <a:cxnLst/>
            <a:rect r="r" b="b" t="t" l="l"/>
            <a:pathLst>
              <a:path h="8512951" w="15152274">
                <a:moveTo>
                  <a:pt x="0" y="0"/>
                </a:moveTo>
                <a:lnTo>
                  <a:pt x="15152274" y="0"/>
                </a:lnTo>
                <a:lnTo>
                  <a:pt x="15152274" y="8512951"/>
                </a:lnTo>
                <a:lnTo>
                  <a:pt x="0" y="8512951"/>
                </a:lnTo>
                <a:lnTo>
                  <a:pt x="0" y="0"/>
                </a:lnTo>
                <a:close/>
              </a:path>
            </a:pathLst>
          </a:custGeom>
          <a:blipFill>
            <a:blip r:embed="rId3">
              <a:alphaModFix amt="47000"/>
            </a:blip>
            <a:stretch>
              <a:fillRect l="-68126" t="-26853" r="-62705" b="0"/>
            </a:stretch>
          </a:blipFill>
        </p:spPr>
      </p:sp>
      <p:sp>
        <p:nvSpPr>
          <p:cNvPr name="Freeform 4" id="4"/>
          <p:cNvSpPr/>
          <p:nvPr/>
        </p:nvSpPr>
        <p:spPr>
          <a:xfrm flipH="false" flipV="false" rot="268255">
            <a:off x="-43418" y="-4645479"/>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268255">
            <a:off x="9957833" y="-4645479"/>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TextBox 6" id="6"/>
          <p:cNvSpPr txBox="true"/>
          <p:nvPr/>
        </p:nvSpPr>
        <p:spPr>
          <a:xfrm rot="0">
            <a:off x="2017770" y="4013285"/>
            <a:ext cx="14252461" cy="6021787"/>
          </a:xfrm>
          <a:prstGeom prst="rect">
            <a:avLst/>
          </a:prstGeom>
        </p:spPr>
        <p:txBody>
          <a:bodyPr anchor="t" rtlCol="false" tIns="0" lIns="0" bIns="0" rIns="0">
            <a:spAutoFit/>
          </a:bodyPr>
          <a:lstStyle/>
          <a:p>
            <a:pPr algn="ctr">
              <a:lnSpc>
                <a:spcPts val="5219"/>
              </a:lnSpc>
            </a:pPr>
            <a:r>
              <a:rPr lang="en-US" sz="3728" b="true">
                <a:solidFill>
                  <a:srgbClr val="AA8E6B"/>
                </a:solidFill>
                <a:latin typeface="Agrandir Bold"/>
                <a:ea typeface="Agrandir Bold"/>
                <a:cs typeface="Agrandir Bold"/>
                <a:sym typeface="Agrandir Bold"/>
              </a:rPr>
              <a:t>Perkembangan teknologi telah memungkinkan digitalisasi dalam berbagai sektor, termasuk industri kuliner. Salah satu inovasi dalam bidang ini adalah sistem pemesanan dan reservasi tempat berbasis aplikasi yang bertujuan meningkatkan efisiensi dalam manajemen restoran. Dalam praktikum ini, dirancang sebuah API berbasis RESTful untuk sistem reservasi tempat dan pemesanan makanan di restoran Mie Gacoan. </a:t>
            </a:r>
          </a:p>
          <a:p>
            <a:pPr algn="ctr">
              <a:lnSpc>
                <a:spcPts val="5219"/>
              </a:lnSpc>
            </a:pPr>
          </a:p>
        </p:txBody>
      </p:sp>
      <p:sp>
        <p:nvSpPr>
          <p:cNvPr name="Freeform 7" id="7"/>
          <p:cNvSpPr/>
          <p:nvPr/>
        </p:nvSpPr>
        <p:spPr>
          <a:xfrm flipH="false" flipV="false" rot="0">
            <a:off x="12263836" y="6878036"/>
            <a:ext cx="6288126" cy="3880737"/>
          </a:xfrm>
          <a:custGeom>
            <a:avLst/>
            <a:gdLst/>
            <a:ahLst/>
            <a:cxnLst/>
            <a:rect r="r" b="b" t="t" l="l"/>
            <a:pathLst>
              <a:path h="3880737" w="6288126">
                <a:moveTo>
                  <a:pt x="0" y="0"/>
                </a:moveTo>
                <a:lnTo>
                  <a:pt x="6288126" y="0"/>
                </a:lnTo>
                <a:lnTo>
                  <a:pt x="6288126" y="3880737"/>
                </a:lnTo>
                <a:lnTo>
                  <a:pt x="0" y="3880737"/>
                </a:lnTo>
                <a:lnTo>
                  <a:pt x="0" y="0"/>
                </a:lnTo>
                <a:close/>
              </a:path>
            </a:pathLst>
          </a:custGeom>
          <a:blipFill>
            <a:blip r:embed="rId5"/>
            <a:stretch>
              <a:fillRect l="0" t="0" r="-87016" b="0"/>
            </a:stretch>
          </a:blipFill>
        </p:spPr>
      </p:sp>
      <p:sp>
        <p:nvSpPr>
          <p:cNvPr name="Freeform 8" id="8"/>
          <p:cNvSpPr/>
          <p:nvPr/>
        </p:nvSpPr>
        <p:spPr>
          <a:xfrm flipH="false" flipV="false" rot="0">
            <a:off x="-1880918" y="540267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TextBox 9" id="9"/>
          <p:cNvSpPr txBox="true"/>
          <p:nvPr/>
        </p:nvSpPr>
        <p:spPr>
          <a:xfrm rot="0">
            <a:off x="4391555" y="1282126"/>
            <a:ext cx="9504890" cy="1222122"/>
          </a:xfrm>
          <a:prstGeom prst="rect">
            <a:avLst/>
          </a:prstGeom>
        </p:spPr>
        <p:txBody>
          <a:bodyPr anchor="t" rtlCol="false" tIns="0" lIns="0" bIns="0" rIns="0">
            <a:spAutoFit/>
          </a:bodyPr>
          <a:lstStyle/>
          <a:p>
            <a:pPr algn="ctr">
              <a:lnSpc>
                <a:spcPts val="8632"/>
              </a:lnSpc>
            </a:pPr>
            <a:r>
              <a:rPr lang="en-US" sz="10400">
                <a:solidFill>
                  <a:srgbClr val="201E20"/>
                </a:solidFill>
                <a:latin typeface="Brice BoldCondensed"/>
                <a:ea typeface="Brice BoldCondensed"/>
                <a:cs typeface="Brice BoldCondensed"/>
                <a:sym typeface="Brice BoldCondensed"/>
              </a:rPr>
              <a:t>LATAR BELAKANG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9753036" y="4010582"/>
            <a:ext cx="5938776" cy="5247718"/>
          </a:xfrm>
          <a:custGeom>
            <a:avLst/>
            <a:gdLst/>
            <a:ahLst/>
            <a:cxnLst/>
            <a:rect r="r" b="b" t="t" l="l"/>
            <a:pathLst>
              <a:path h="5247718" w="5938776">
                <a:moveTo>
                  <a:pt x="0" y="0"/>
                </a:moveTo>
                <a:lnTo>
                  <a:pt x="5938775" y="0"/>
                </a:lnTo>
                <a:lnTo>
                  <a:pt x="5938775" y="5247718"/>
                </a:lnTo>
                <a:lnTo>
                  <a:pt x="0" y="5247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97660" y="3899212"/>
            <a:ext cx="5938776" cy="5247718"/>
          </a:xfrm>
          <a:custGeom>
            <a:avLst/>
            <a:gdLst/>
            <a:ahLst/>
            <a:cxnLst/>
            <a:rect r="r" b="b" t="t" l="l"/>
            <a:pathLst>
              <a:path h="5247718" w="5938776">
                <a:moveTo>
                  <a:pt x="0" y="0"/>
                </a:moveTo>
                <a:lnTo>
                  <a:pt x="5938776" y="0"/>
                </a:lnTo>
                <a:lnTo>
                  <a:pt x="5938776" y="5247719"/>
                </a:lnTo>
                <a:lnTo>
                  <a:pt x="0" y="5247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330198" y="4018047"/>
            <a:ext cx="6492739" cy="5010049"/>
          </a:xfrm>
          <a:custGeom>
            <a:avLst/>
            <a:gdLst/>
            <a:ahLst/>
            <a:cxnLst/>
            <a:rect r="r" b="b" t="t" l="l"/>
            <a:pathLst>
              <a:path h="5010049" w="6492739">
                <a:moveTo>
                  <a:pt x="0" y="0"/>
                </a:moveTo>
                <a:lnTo>
                  <a:pt x="6492739" y="0"/>
                </a:lnTo>
                <a:lnTo>
                  <a:pt x="6492739" y="5010049"/>
                </a:lnTo>
                <a:lnTo>
                  <a:pt x="0" y="5010049"/>
                </a:lnTo>
                <a:lnTo>
                  <a:pt x="0" y="0"/>
                </a:lnTo>
                <a:close/>
              </a:path>
            </a:pathLst>
          </a:custGeom>
          <a:blipFill>
            <a:blip r:embed="rId5"/>
            <a:stretch>
              <a:fillRect l="0" t="-33430" r="0" b="0"/>
            </a:stretch>
          </a:blipFill>
        </p:spPr>
      </p:sp>
      <p:sp>
        <p:nvSpPr>
          <p:cNvPr name="Freeform 6" id="6"/>
          <p:cNvSpPr/>
          <p:nvPr/>
        </p:nvSpPr>
        <p:spPr>
          <a:xfrm flipH="false" flipV="false" rot="0">
            <a:off x="9819258" y="4129417"/>
            <a:ext cx="6492739" cy="5010049"/>
          </a:xfrm>
          <a:custGeom>
            <a:avLst/>
            <a:gdLst/>
            <a:ahLst/>
            <a:cxnLst/>
            <a:rect r="r" b="b" t="t" l="l"/>
            <a:pathLst>
              <a:path h="5010049" w="6492739">
                <a:moveTo>
                  <a:pt x="0" y="0"/>
                </a:moveTo>
                <a:lnTo>
                  <a:pt x="6492740" y="0"/>
                </a:lnTo>
                <a:lnTo>
                  <a:pt x="6492740" y="5010048"/>
                </a:lnTo>
                <a:lnTo>
                  <a:pt x="0" y="5010048"/>
                </a:lnTo>
                <a:lnTo>
                  <a:pt x="0" y="0"/>
                </a:lnTo>
                <a:close/>
              </a:path>
            </a:pathLst>
          </a:custGeom>
          <a:blipFill>
            <a:blip r:embed="rId5"/>
            <a:stretch>
              <a:fillRect l="0" t="-33430" r="0" b="0"/>
            </a:stretch>
          </a:blipFill>
          <a:ln cap="sq">
            <a:noFill/>
            <a:prstDash val="solid"/>
            <a:miter/>
          </a:ln>
        </p:spPr>
      </p:sp>
      <p:sp>
        <p:nvSpPr>
          <p:cNvPr name="Freeform 7" id="7"/>
          <p:cNvSpPr/>
          <p:nvPr/>
        </p:nvSpPr>
        <p:spPr>
          <a:xfrm flipH="false" flipV="false" rot="268255">
            <a:off x="-1306692"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268255">
            <a:off x="8694559"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6"/>
            <a:stretch>
              <a:fillRect l="0" t="0" r="0" b="0"/>
            </a:stretch>
          </a:blipFill>
        </p:spPr>
      </p:sp>
      <p:sp>
        <p:nvSpPr>
          <p:cNvPr name="Freeform 9" id="9"/>
          <p:cNvSpPr/>
          <p:nvPr/>
        </p:nvSpPr>
        <p:spPr>
          <a:xfrm flipH="false" flipV="true" rot="-213602">
            <a:off x="-1247503"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10" id="10"/>
          <p:cNvSpPr/>
          <p:nvPr/>
        </p:nvSpPr>
        <p:spPr>
          <a:xfrm flipH="false" flipV="true" rot="-213602">
            <a:off x="5821557"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Freeform 11" id="11"/>
          <p:cNvSpPr/>
          <p:nvPr/>
        </p:nvSpPr>
        <p:spPr>
          <a:xfrm flipH="false" flipV="true" rot="-213602">
            <a:off x="11295078" y="9588778"/>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6"/>
            <a:stretch>
              <a:fillRect l="0" t="0" r="0" b="0"/>
            </a:stretch>
          </a:blipFill>
          <a:ln cap="sq">
            <a:noFill/>
            <a:prstDash val="solid"/>
            <a:miter/>
          </a:ln>
        </p:spPr>
      </p:sp>
      <p:sp>
        <p:nvSpPr>
          <p:cNvPr name="TextBox 12" id="12"/>
          <p:cNvSpPr txBox="true"/>
          <p:nvPr/>
        </p:nvSpPr>
        <p:spPr>
          <a:xfrm rot="0">
            <a:off x="4391555" y="987194"/>
            <a:ext cx="9504890" cy="1222122"/>
          </a:xfrm>
          <a:prstGeom prst="rect">
            <a:avLst/>
          </a:prstGeom>
        </p:spPr>
        <p:txBody>
          <a:bodyPr anchor="t" rtlCol="false" tIns="0" lIns="0" bIns="0" rIns="0">
            <a:spAutoFit/>
          </a:bodyPr>
          <a:lstStyle/>
          <a:p>
            <a:pPr algn="ctr">
              <a:lnSpc>
                <a:spcPts val="8632"/>
              </a:lnSpc>
            </a:pPr>
            <a:r>
              <a:rPr lang="en-US" sz="10400">
                <a:solidFill>
                  <a:srgbClr val="201E20"/>
                </a:solidFill>
                <a:latin typeface="Brice BoldCondensed"/>
                <a:ea typeface="Brice BoldCondensed"/>
                <a:cs typeface="Brice BoldCondensed"/>
                <a:sym typeface="Brice BoldCondensed"/>
              </a:rPr>
              <a:t>TUJUAN</a:t>
            </a:r>
          </a:p>
        </p:txBody>
      </p:sp>
      <p:sp>
        <p:nvSpPr>
          <p:cNvPr name="TextBox 13" id="13"/>
          <p:cNvSpPr txBox="true"/>
          <p:nvPr/>
        </p:nvSpPr>
        <p:spPr>
          <a:xfrm rot="0">
            <a:off x="2691976" y="4050626"/>
            <a:ext cx="5444460" cy="5024755"/>
          </a:xfrm>
          <a:prstGeom prst="rect">
            <a:avLst/>
          </a:prstGeom>
        </p:spPr>
        <p:txBody>
          <a:bodyPr anchor="t" rtlCol="false" tIns="0" lIns="0" bIns="0" rIns="0">
            <a:spAutoFit/>
          </a:bodyPr>
          <a:lstStyle/>
          <a:p>
            <a:pPr algn="l">
              <a:lnSpc>
                <a:spcPts val="3919"/>
              </a:lnSpc>
            </a:pPr>
            <a:r>
              <a:rPr lang="en-US" sz="2799" b="true">
                <a:solidFill>
                  <a:srgbClr val="8B674A"/>
                </a:solidFill>
                <a:latin typeface="Agrandir Bold"/>
                <a:ea typeface="Agrandir Bold"/>
                <a:cs typeface="Agrandir Bold"/>
                <a:sym typeface="Agrandir Bold"/>
              </a:rPr>
              <a:t>1)    Membangun API yang memungkinkan pelanggan untuk melakukan pemesanan dan reservasi tempat secara online.</a:t>
            </a:r>
          </a:p>
          <a:p>
            <a:pPr algn="l">
              <a:lnSpc>
                <a:spcPts val="3919"/>
              </a:lnSpc>
            </a:pPr>
            <a:r>
              <a:rPr lang="en-US" sz="2799" b="true">
                <a:solidFill>
                  <a:srgbClr val="8B674A"/>
                </a:solidFill>
                <a:latin typeface="Agrandir Bold"/>
                <a:ea typeface="Agrandir Bold"/>
                <a:cs typeface="Agrandir Bold"/>
                <a:sym typeface="Agrandir Bold"/>
              </a:rPr>
              <a:t>2)    Mempermudah pengelolaan data pelanggan, menu, pemesanan, dan metode pembayaran oleh admin.</a:t>
            </a:r>
          </a:p>
          <a:p>
            <a:pPr algn="l">
              <a:lnSpc>
                <a:spcPts val="3919"/>
              </a:lnSpc>
            </a:pPr>
          </a:p>
        </p:txBody>
      </p:sp>
      <p:sp>
        <p:nvSpPr>
          <p:cNvPr name="TextBox 14" id="14"/>
          <p:cNvSpPr txBox="true"/>
          <p:nvPr/>
        </p:nvSpPr>
        <p:spPr>
          <a:xfrm rot="0">
            <a:off x="10601263" y="4186906"/>
            <a:ext cx="4928730" cy="4529455"/>
          </a:xfrm>
          <a:prstGeom prst="rect">
            <a:avLst/>
          </a:prstGeom>
        </p:spPr>
        <p:txBody>
          <a:bodyPr anchor="t" rtlCol="false" tIns="0" lIns="0" bIns="0" rIns="0">
            <a:spAutoFit/>
          </a:bodyPr>
          <a:lstStyle/>
          <a:p>
            <a:pPr algn="l">
              <a:lnSpc>
                <a:spcPts val="3919"/>
              </a:lnSpc>
            </a:pPr>
            <a:r>
              <a:rPr lang="en-US" sz="2799" b="true">
                <a:solidFill>
                  <a:srgbClr val="8B674A"/>
                </a:solidFill>
                <a:latin typeface="Agrandir Bold"/>
                <a:ea typeface="Agrandir Bold"/>
                <a:cs typeface="Agrandir Bold"/>
                <a:sym typeface="Agrandir Bold"/>
              </a:rPr>
              <a:t>3) Mengimplementasikan keamanan data dengan autentikasi berbasis JWT.</a:t>
            </a:r>
          </a:p>
          <a:p>
            <a:pPr algn="l">
              <a:lnSpc>
                <a:spcPts val="3919"/>
              </a:lnSpc>
            </a:pPr>
            <a:r>
              <a:rPr lang="en-US" sz="2799">
                <a:solidFill>
                  <a:srgbClr val="8B674A"/>
                </a:solidFill>
                <a:latin typeface="Agrandir"/>
                <a:ea typeface="Agrandir"/>
                <a:cs typeface="Agrandir"/>
                <a:sym typeface="Agrandir"/>
              </a:rPr>
              <a:t>4</a:t>
            </a:r>
            <a:r>
              <a:rPr lang="en-US" sz="2799" b="true">
                <a:solidFill>
                  <a:srgbClr val="8B674A"/>
                </a:solidFill>
                <a:latin typeface="Agrandir Bold"/>
                <a:ea typeface="Agrandir Bold"/>
                <a:cs typeface="Agrandir Bold"/>
                <a:sym typeface="Agrandir Bold"/>
              </a:rPr>
              <a:t>)    Mengintegrasikan API pihak ketiga seperti OpenWeather API untuk informasi cuaca dan Twilio untuk notifikasi pemesanan.</a:t>
            </a:r>
          </a:p>
          <a:p>
            <a:pPr algn="l" marL="0" indent="0" lvl="0">
              <a:lnSpc>
                <a:spcPts val="391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33760" t="0" r="-132905" b="0"/>
            </a:stretch>
          </a:blipFill>
        </p:spPr>
      </p:sp>
      <p:sp>
        <p:nvSpPr>
          <p:cNvPr name="Freeform 3" id="3"/>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006926">
            <a:off x="1657920" y="123404"/>
            <a:ext cx="2754880" cy="3140876"/>
          </a:xfrm>
          <a:custGeom>
            <a:avLst/>
            <a:gdLst/>
            <a:ahLst/>
            <a:cxnLst/>
            <a:rect r="r" b="b" t="t" l="l"/>
            <a:pathLst>
              <a:path h="3140876" w="2754880">
                <a:moveTo>
                  <a:pt x="0" y="0"/>
                </a:moveTo>
                <a:lnTo>
                  <a:pt x="2754880" y="0"/>
                </a:lnTo>
                <a:lnTo>
                  <a:pt x="2754880" y="3140876"/>
                </a:lnTo>
                <a:lnTo>
                  <a:pt x="0" y="3140876"/>
                </a:lnTo>
                <a:lnTo>
                  <a:pt x="0" y="0"/>
                </a:lnTo>
                <a:close/>
              </a:path>
            </a:pathLst>
          </a:custGeom>
          <a:blipFill>
            <a:blip r:embed="rId4"/>
            <a:stretch>
              <a:fillRect l="0" t="0" r="0" b="-55239"/>
            </a:stretch>
          </a:blipFill>
        </p:spPr>
      </p:sp>
      <p:sp>
        <p:nvSpPr>
          <p:cNvPr name="Freeform 5" id="5"/>
          <p:cNvSpPr/>
          <p:nvPr/>
        </p:nvSpPr>
        <p:spPr>
          <a:xfrm flipH="false" flipV="false" rot="-5006926">
            <a:off x="4988364" y="314787"/>
            <a:ext cx="2754880" cy="3406466"/>
          </a:xfrm>
          <a:custGeom>
            <a:avLst/>
            <a:gdLst/>
            <a:ahLst/>
            <a:cxnLst/>
            <a:rect r="r" b="b" t="t" l="l"/>
            <a:pathLst>
              <a:path h="3406466" w="2754880">
                <a:moveTo>
                  <a:pt x="0" y="0"/>
                </a:moveTo>
                <a:lnTo>
                  <a:pt x="2754880" y="0"/>
                </a:lnTo>
                <a:lnTo>
                  <a:pt x="2754880" y="3406466"/>
                </a:lnTo>
                <a:lnTo>
                  <a:pt x="0" y="3406466"/>
                </a:lnTo>
                <a:lnTo>
                  <a:pt x="0" y="0"/>
                </a:lnTo>
                <a:close/>
              </a:path>
            </a:pathLst>
          </a:custGeom>
          <a:blipFill>
            <a:blip r:embed="rId4"/>
            <a:stretch>
              <a:fillRect l="0" t="-43136" r="0" b="0"/>
            </a:stretch>
          </a:blipFill>
        </p:spPr>
      </p:sp>
      <p:sp>
        <p:nvSpPr>
          <p:cNvPr name="Freeform 6" id="6"/>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TextBox 7" id="7"/>
          <p:cNvSpPr txBox="true"/>
          <p:nvPr/>
        </p:nvSpPr>
        <p:spPr>
          <a:xfrm rot="0">
            <a:off x="3035360" y="3549158"/>
            <a:ext cx="12208339" cy="4994774"/>
          </a:xfrm>
          <a:prstGeom prst="rect">
            <a:avLst/>
          </a:prstGeom>
        </p:spPr>
        <p:txBody>
          <a:bodyPr anchor="t" rtlCol="false" tIns="0" lIns="0" bIns="0" rIns="0">
            <a:spAutoFit/>
          </a:bodyPr>
          <a:lstStyle/>
          <a:p>
            <a:pPr algn="l">
              <a:lnSpc>
                <a:spcPts val="6529"/>
              </a:lnSpc>
            </a:pPr>
            <a:r>
              <a:rPr lang="en-US" sz="4663" b="true">
                <a:solidFill>
                  <a:srgbClr val="AA8E6B"/>
                </a:solidFill>
                <a:latin typeface="Agrandir Bold"/>
                <a:ea typeface="Agrandir Bold"/>
                <a:cs typeface="Agrandir Bold"/>
                <a:sym typeface="Agrandir Bold"/>
              </a:rPr>
              <a:t>·      Backend: Node.js, Express.js</a:t>
            </a:r>
          </a:p>
          <a:p>
            <a:pPr algn="l">
              <a:lnSpc>
                <a:spcPts val="6529"/>
              </a:lnSpc>
            </a:pPr>
            <a:r>
              <a:rPr lang="en-US" sz="4663" b="true">
                <a:solidFill>
                  <a:srgbClr val="AA8E6B"/>
                </a:solidFill>
                <a:latin typeface="Agrandir Bold"/>
                <a:ea typeface="Agrandir Bold"/>
                <a:cs typeface="Agrandir Bold"/>
                <a:sym typeface="Agrandir Bold"/>
              </a:rPr>
              <a:t>·      Database: MySQL</a:t>
            </a:r>
          </a:p>
          <a:p>
            <a:pPr algn="l">
              <a:lnSpc>
                <a:spcPts val="6529"/>
              </a:lnSpc>
            </a:pPr>
            <a:r>
              <a:rPr lang="en-US" sz="4663" b="true">
                <a:solidFill>
                  <a:srgbClr val="AA8E6B"/>
                </a:solidFill>
                <a:latin typeface="Agrandir Bold"/>
                <a:ea typeface="Agrandir Bold"/>
                <a:cs typeface="Agrandir Bold"/>
                <a:sym typeface="Agrandir Bold"/>
              </a:rPr>
              <a:t>·      Autentikasi: JSON Web Token (JWT)</a:t>
            </a:r>
          </a:p>
          <a:p>
            <a:pPr algn="l">
              <a:lnSpc>
                <a:spcPts val="6529"/>
              </a:lnSpc>
            </a:pPr>
            <a:r>
              <a:rPr lang="en-US" sz="4663" b="true">
                <a:solidFill>
                  <a:srgbClr val="AA8E6B"/>
                </a:solidFill>
                <a:latin typeface="Agrandir Bold"/>
                <a:ea typeface="Agrandir Bold"/>
                <a:cs typeface="Agrandir Bold"/>
                <a:sym typeface="Agrandir Bold"/>
              </a:rPr>
              <a:t>·      Pengujian API: Postman</a:t>
            </a:r>
          </a:p>
          <a:p>
            <a:pPr algn="l" marL="0" indent="0" lvl="0">
              <a:lnSpc>
                <a:spcPts val="6529"/>
              </a:lnSpc>
              <a:spcBef>
                <a:spcPct val="0"/>
              </a:spcBef>
            </a:pPr>
            <a:r>
              <a:rPr lang="en-US" b="true" sz="4663">
                <a:solidFill>
                  <a:srgbClr val="AA8E6B"/>
                </a:solidFill>
                <a:latin typeface="Agrandir Bold"/>
                <a:ea typeface="Agrandir Bold"/>
                <a:cs typeface="Agrandir Bold"/>
                <a:sym typeface="Agrandir Bold"/>
              </a:rPr>
              <a:t>·      Integrasi API Pihak Ketiga: OpenWeather API, Twilio</a:t>
            </a:r>
          </a:p>
        </p:txBody>
      </p:sp>
      <p:sp>
        <p:nvSpPr>
          <p:cNvPr name="TextBox 8" id="8"/>
          <p:cNvSpPr txBox="true"/>
          <p:nvPr/>
        </p:nvSpPr>
        <p:spPr>
          <a:xfrm rot="0">
            <a:off x="3035360" y="1737096"/>
            <a:ext cx="10400194" cy="1222122"/>
          </a:xfrm>
          <a:prstGeom prst="rect">
            <a:avLst/>
          </a:prstGeom>
        </p:spPr>
        <p:txBody>
          <a:bodyPr anchor="t" rtlCol="false" tIns="0" lIns="0" bIns="0" rIns="0">
            <a:spAutoFit/>
          </a:bodyPr>
          <a:lstStyle/>
          <a:p>
            <a:pPr algn="ctr">
              <a:lnSpc>
                <a:spcPts val="8632"/>
              </a:lnSpc>
            </a:pPr>
            <a:r>
              <a:rPr lang="en-US" sz="10400">
                <a:solidFill>
                  <a:srgbClr val="FFFFFF"/>
                </a:solidFill>
                <a:latin typeface="Brice BoldCondensed"/>
                <a:ea typeface="Brice BoldCondensed"/>
                <a:cs typeface="Brice BoldCondensed"/>
                <a:sym typeface="Brice BoldCondensed"/>
              </a:rPr>
              <a:t>ANALISIS KEBUTUHAN :</a:t>
            </a:r>
          </a:p>
        </p:txBody>
      </p:sp>
      <p:sp>
        <p:nvSpPr>
          <p:cNvPr name="Freeform 9" id="9"/>
          <p:cNvSpPr/>
          <p:nvPr/>
        </p:nvSpPr>
        <p:spPr>
          <a:xfrm flipH="false" flipV="false" rot="0">
            <a:off x="-2634587" y="545095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33" t="-34922" r="-11583" b="-15023"/>
            </a:stretch>
          </a:blipFill>
        </p:spPr>
      </p:sp>
      <p:sp>
        <p:nvSpPr>
          <p:cNvPr name="Freeform 3" id="3"/>
          <p:cNvSpPr/>
          <p:nvPr/>
        </p:nvSpPr>
        <p:spPr>
          <a:xfrm flipH="true" flipV="false" rot="4927850">
            <a:off x="-4381805" y="-3064035"/>
            <a:ext cx="8436112" cy="12536211"/>
          </a:xfrm>
          <a:custGeom>
            <a:avLst/>
            <a:gdLst/>
            <a:ahLst/>
            <a:cxnLst/>
            <a:rect r="r" b="b" t="t" l="l"/>
            <a:pathLst>
              <a:path h="12536211" w="8436112">
                <a:moveTo>
                  <a:pt x="8436112" y="0"/>
                </a:moveTo>
                <a:lnTo>
                  <a:pt x="0" y="0"/>
                </a:lnTo>
                <a:lnTo>
                  <a:pt x="0" y="12536212"/>
                </a:lnTo>
                <a:lnTo>
                  <a:pt x="8436112" y="12536212"/>
                </a:lnTo>
                <a:lnTo>
                  <a:pt x="8436112" y="0"/>
                </a:lnTo>
                <a:close/>
              </a:path>
            </a:pathLst>
          </a:custGeom>
          <a:blipFill>
            <a:blip r:embed="rId3"/>
            <a:stretch>
              <a:fillRect l="-28354" t="0" r="0" b="0"/>
            </a:stretch>
          </a:blipFill>
        </p:spPr>
      </p:sp>
      <p:sp>
        <p:nvSpPr>
          <p:cNvPr name="Freeform 4" id="4"/>
          <p:cNvSpPr/>
          <p:nvPr/>
        </p:nvSpPr>
        <p:spPr>
          <a:xfrm flipH="false" flipV="false" rot="-5013322">
            <a:off x="-4322124" y="823807"/>
            <a:ext cx="11211325" cy="8464551"/>
          </a:xfrm>
          <a:custGeom>
            <a:avLst/>
            <a:gdLst/>
            <a:ahLst/>
            <a:cxnLst/>
            <a:rect r="r" b="b" t="t" l="l"/>
            <a:pathLst>
              <a:path h="8464551" w="11211325">
                <a:moveTo>
                  <a:pt x="0" y="0"/>
                </a:moveTo>
                <a:lnTo>
                  <a:pt x="11211326" y="0"/>
                </a:lnTo>
                <a:lnTo>
                  <a:pt x="11211326" y="8464551"/>
                </a:lnTo>
                <a:lnTo>
                  <a:pt x="0" y="8464551"/>
                </a:lnTo>
                <a:lnTo>
                  <a:pt x="0" y="0"/>
                </a:lnTo>
                <a:close/>
              </a:path>
            </a:pathLst>
          </a:custGeom>
          <a:blipFill>
            <a:blip r:embed="rId4"/>
            <a:stretch>
              <a:fillRect l="0" t="0" r="0" b="0"/>
            </a:stretch>
          </a:blipFill>
        </p:spPr>
      </p:sp>
      <p:sp>
        <p:nvSpPr>
          <p:cNvPr name="Freeform 5" id="5"/>
          <p:cNvSpPr/>
          <p:nvPr/>
        </p:nvSpPr>
        <p:spPr>
          <a:xfrm flipH="false" flipV="false" rot="5339252">
            <a:off x="10619882" y="-1645107"/>
            <a:ext cx="2474617" cy="7296946"/>
          </a:xfrm>
          <a:custGeom>
            <a:avLst/>
            <a:gdLst/>
            <a:ahLst/>
            <a:cxnLst/>
            <a:rect r="r" b="b" t="t" l="l"/>
            <a:pathLst>
              <a:path h="7296946" w="2474617">
                <a:moveTo>
                  <a:pt x="0" y="0"/>
                </a:moveTo>
                <a:lnTo>
                  <a:pt x="2474617" y="0"/>
                </a:lnTo>
                <a:lnTo>
                  <a:pt x="2474617" y="7296946"/>
                </a:lnTo>
                <a:lnTo>
                  <a:pt x="0" y="7296946"/>
                </a:lnTo>
                <a:lnTo>
                  <a:pt x="0" y="0"/>
                </a:lnTo>
                <a:close/>
              </a:path>
            </a:pathLst>
          </a:custGeom>
          <a:blipFill>
            <a:blip r:embed="rId5"/>
            <a:stretch>
              <a:fillRect l="0" t="0" r="0" b="0"/>
            </a:stretch>
          </a:blipFill>
        </p:spPr>
      </p:sp>
      <p:sp>
        <p:nvSpPr>
          <p:cNvPr name="Freeform 6" id="6"/>
          <p:cNvSpPr/>
          <p:nvPr/>
        </p:nvSpPr>
        <p:spPr>
          <a:xfrm flipH="false" flipV="false" rot="0">
            <a:off x="657280" y="3304949"/>
            <a:ext cx="18967343" cy="8458523"/>
          </a:xfrm>
          <a:custGeom>
            <a:avLst/>
            <a:gdLst/>
            <a:ahLst/>
            <a:cxnLst/>
            <a:rect r="r" b="b" t="t" l="l"/>
            <a:pathLst>
              <a:path h="8458523" w="18967343">
                <a:moveTo>
                  <a:pt x="0" y="0"/>
                </a:moveTo>
                <a:lnTo>
                  <a:pt x="18967343" y="0"/>
                </a:lnTo>
                <a:lnTo>
                  <a:pt x="18967343" y="8458523"/>
                </a:lnTo>
                <a:lnTo>
                  <a:pt x="0" y="8458523"/>
                </a:lnTo>
                <a:lnTo>
                  <a:pt x="0" y="0"/>
                </a:lnTo>
                <a:close/>
              </a:path>
            </a:pathLst>
          </a:custGeom>
          <a:blipFill>
            <a:blip r:embed="rId6"/>
            <a:stretch>
              <a:fillRect l="-22218" t="0" r="-22218" b="0"/>
            </a:stretch>
          </a:blipFill>
        </p:spPr>
      </p:sp>
      <p:sp>
        <p:nvSpPr>
          <p:cNvPr name="Freeform 7" id="7"/>
          <p:cNvSpPr/>
          <p:nvPr/>
        </p:nvSpPr>
        <p:spPr>
          <a:xfrm flipH="false" flipV="false" rot="0">
            <a:off x="5847478" y="1820736"/>
            <a:ext cx="11893464" cy="8014051"/>
          </a:xfrm>
          <a:custGeom>
            <a:avLst/>
            <a:gdLst/>
            <a:ahLst/>
            <a:cxnLst/>
            <a:rect r="r" b="b" t="t" l="l"/>
            <a:pathLst>
              <a:path h="8014051" w="11893464">
                <a:moveTo>
                  <a:pt x="0" y="0"/>
                </a:moveTo>
                <a:lnTo>
                  <a:pt x="11893465" y="0"/>
                </a:lnTo>
                <a:lnTo>
                  <a:pt x="11893465" y="8014051"/>
                </a:lnTo>
                <a:lnTo>
                  <a:pt x="0" y="8014051"/>
                </a:lnTo>
                <a:lnTo>
                  <a:pt x="0" y="0"/>
                </a:lnTo>
                <a:close/>
              </a:path>
            </a:pathLst>
          </a:custGeom>
          <a:blipFill>
            <a:blip r:embed="rId7"/>
            <a:stretch>
              <a:fillRect l="0" t="0" r="0" b="0"/>
            </a:stretch>
          </a:blipFill>
        </p:spPr>
      </p:sp>
      <p:sp>
        <p:nvSpPr>
          <p:cNvPr name="TextBox 8" id="8"/>
          <p:cNvSpPr txBox="true"/>
          <p:nvPr/>
        </p:nvSpPr>
        <p:spPr>
          <a:xfrm rot="0">
            <a:off x="5847478" y="598614"/>
            <a:ext cx="10513600" cy="1222122"/>
          </a:xfrm>
          <a:prstGeom prst="rect">
            <a:avLst/>
          </a:prstGeom>
        </p:spPr>
        <p:txBody>
          <a:bodyPr anchor="t" rtlCol="false" tIns="0" lIns="0" bIns="0" rIns="0">
            <a:spAutoFit/>
          </a:bodyPr>
          <a:lstStyle/>
          <a:p>
            <a:pPr algn="ctr">
              <a:lnSpc>
                <a:spcPts val="8632"/>
              </a:lnSpc>
            </a:pPr>
            <a:r>
              <a:rPr lang="en-US" sz="10400">
                <a:solidFill>
                  <a:srgbClr val="FFFFFF"/>
                </a:solidFill>
                <a:latin typeface="Brice BoldCondensed"/>
                <a:ea typeface="Brice BoldCondensed"/>
                <a:cs typeface="Brice BoldCondensed"/>
                <a:sym typeface="Brice BoldCondensed"/>
              </a:rPr>
              <a:t>RANCANGAN DATA BASE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166666" b="0"/>
            </a:stretch>
          </a:blipFill>
        </p:spPr>
      </p:sp>
      <p:sp>
        <p:nvSpPr>
          <p:cNvPr name="Freeform 3" id="3"/>
          <p:cNvSpPr/>
          <p:nvPr/>
        </p:nvSpPr>
        <p:spPr>
          <a:xfrm flipH="false" flipV="false" rot="-5400000">
            <a:off x="8317495" y="-2077974"/>
            <a:ext cx="2016252" cy="8229600"/>
          </a:xfrm>
          <a:custGeom>
            <a:avLst/>
            <a:gdLst/>
            <a:ahLst/>
            <a:cxnLst/>
            <a:rect r="r" b="b" t="t" l="l"/>
            <a:pathLst>
              <a:path h="8229600" w="2016252">
                <a:moveTo>
                  <a:pt x="0" y="0"/>
                </a:moveTo>
                <a:lnTo>
                  <a:pt x="2016252" y="0"/>
                </a:lnTo>
                <a:lnTo>
                  <a:pt x="201625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451776" y="2514113"/>
            <a:ext cx="5485699" cy="9709202"/>
          </a:xfrm>
          <a:custGeom>
            <a:avLst/>
            <a:gdLst/>
            <a:ahLst/>
            <a:cxnLst/>
            <a:rect r="r" b="b" t="t" l="l"/>
            <a:pathLst>
              <a:path h="9709202" w="5485699">
                <a:moveTo>
                  <a:pt x="0" y="0"/>
                </a:moveTo>
                <a:lnTo>
                  <a:pt x="5485699" y="0"/>
                </a:lnTo>
                <a:lnTo>
                  <a:pt x="5485699" y="9709202"/>
                </a:lnTo>
                <a:lnTo>
                  <a:pt x="0" y="9709202"/>
                </a:lnTo>
                <a:lnTo>
                  <a:pt x="0" y="0"/>
                </a:lnTo>
                <a:close/>
              </a:path>
            </a:pathLst>
          </a:custGeom>
          <a:blipFill>
            <a:blip r:embed="rId4"/>
            <a:stretch>
              <a:fillRect l="0" t="0" r="0" b="0"/>
            </a:stretch>
          </a:blipFill>
        </p:spPr>
      </p:sp>
      <p:sp>
        <p:nvSpPr>
          <p:cNvPr name="Freeform 5" id="5"/>
          <p:cNvSpPr/>
          <p:nvPr/>
        </p:nvSpPr>
        <p:spPr>
          <a:xfrm flipH="false" flipV="false" rot="-504175">
            <a:off x="16908419" y="-972204"/>
            <a:ext cx="4549429" cy="8034312"/>
          </a:xfrm>
          <a:custGeom>
            <a:avLst/>
            <a:gdLst/>
            <a:ahLst/>
            <a:cxnLst/>
            <a:rect r="r" b="b" t="t" l="l"/>
            <a:pathLst>
              <a:path h="8034312" w="4549429">
                <a:moveTo>
                  <a:pt x="0" y="0"/>
                </a:moveTo>
                <a:lnTo>
                  <a:pt x="4549429" y="0"/>
                </a:lnTo>
                <a:lnTo>
                  <a:pt x="4549429" y="8034312"/>
                </a:lnTo>
                <a:lnTo>
                  <a:pt x="0" y="8034312"/>
                </a:lnTo>
                <a:lnTo>
                  <a:pt x="0" y="0"/>
                </a:lnTo>
                <a:close/>
              </a:path>
            </a:pathLst>
          </a:custGeom>
          <a:blipFill>
            <a:blip r:embed="rId5"/>
            <a:stretch>
              <a:fillRect l="0" t="0" r="0" b="0"/>
            </a:stretch>
          </a:blipFill>
        </p:spPr>
      </p:sp>
      <p:sp>
        <p:nvSpPr>
          <p:cNvPr name="Freeform 6" id="6"/>
          <p:cNvSpPr/>
          <p:nvPr/>
        </p:nvSpPr>
        <p:spPr>
          <a:xfrm flipH="false" flipV="false" rot="-4692865">
            <a:off x="519993" y="-1978618"/>
            <a:ext cx="12383536" cy="16449126"/>
          </a:xfrm>
          <a:custGeom>
            <a:avLst/>
            <a:gdLst/>
            <a:ahLst/>
            <a:cxnLst/>
            <a:rect r="r" b="b" t="t" l="l"/>
            <a:pathLst>
              <a:path h="16449126" w="12383536">
                <a:moveTo>
                  <a:pt x="0" y="0"/>
                </a:moveTo>
                <a:lnTo>
                  <a:pt x="12383536" y="0"/>
                </a:lnTo>
                <a:lnTo>
                  <a:pt x="12383536" y="16449125"/>
                </a:lnTo>
                <a:lnTo>
                  <a:pt x="0" y="16449125"/>
                </a:lnTo>
                <a:lnTo>
                  <a:pt x="0" y="0"/>
                </a:lnTo>
                <a:close/>
              </a:path>
            </a:pathLst>
          </a:custGeom>
          <a:blipFill>
            <a:blip r:embed="rId6"/>
            <a:stretch>
              <a:fillRect l="-33234" t="0" r="-42700" b="0"/>
            </a:stretch>
          </a:blipFill>
        </p:spPr>
      </p:sp>
      <p:sp>
        <p:nvSpPr>
          <p:cNvPr name="Freeform 7" id="7"/>
          <p:cNvSpPr/>
          <p:nvPr/>
        </p:nvSpPr>
        <p:spPr>
          <a:xfrm flipH="false" flipV="false" rot="6204844">
            <a:off x="6852000" y="-3546224"/>
            <a:ext cx="11211325" cy="15486346"/>
          </a:xfrm>
          <a:custGeom>
            <a:avLst/>
            <a:gdLst/>
            <a:ahLst/>
            <a:cxnLst/>
            <a:rect r="r" b="b" t="t" l="l"/>
            <a:pathLst>
              <a:path h="15486346" w="11211325">
                <a:moveTo>
                  <a:pt x="0" y="0"/>
                </a:moveTo>
                <a:lnTo>
                  <a:pt x="11211325" y="0"/>
                </a:lnTo>
                <a:lnTo>
                  <a:pt x="11211325" y="15486345"/>
                </a:lnTo>
                <a:lnTo>
                  <a:pt x="0" y="15486345"/>
                </a:lnTo>
                <a:lnTo>
                  <a:pt x="0" y="0"/>
                </a:lnTo>
                <a:close/>
              </a:path>
            </a:pathLst>
          </a:custGeom>
          <a:blipFill>
            <a:blip r:embed="rId6"/>
            <a:stretch>
              <a:fillRect l="-41477" t="0" r="-41477" b="0"/>
            </a:stretch>
          </a:blipFill>
        </p:spPr>
      </p:sp>
      <p:sp>
        <p:nvSpPr>
          <p:cNvPr name="Freeform 8" id="8"/>
          <p:cNvSpPr/>
          <p:nvPr/>
        </p:nvSpPr>
        <p:spPr>
          <a:xfrm flipH="false" flipV="false" rot="0">
            <a:off x="1347566" y="2331033"/>
            <a:ext cx="6066512" cy="3408722"/>
          </a:xfrm>
          <a:custGeom>
            <a:avLst/>
            <a:gdLst/>
            <a:ahLst/>
            <a:cxnLst/>
            <a:rect r="r" b="b" t="t" l="l"/>
            <a:pathLst>
              <a:path h="3408722" w="6066512">
                <a:moveTo>
                  <a:pt x="0" y="0"/>
                </a:moveTo>
                <a:lnTo>
                  <a:pt x="6066512" y="0"/>
                </a:lnTo>
                <a:lnTo>
                  <a:pt x="6066512" y="3408722"/>
                </a:lnTo>
                <a:lnTo>
                  <a:pt x="0" y="3408722"/>
                </a:lnTo>
                <a:lnTo>
                  <a:pt x="0" y="0"/>
                </a:lnTo>
                <a:close/>
              </a:path>
            </a:pathLst>
          </a:custGeom>
          <a:blipFill>
            <a:blip r:embed="rId7"/>
            <a:stretch>
              <a:fillRect l="0" t="0" r="0" b="0"/>
            </a:stretch>
          </a:blipFill>
        </p:spPr>
      </p:sp>
      <p:sp>
        <p:nvSpPr>
          <p:cNvPr name="Freeform 9" id="9"/>
          <p:cNvSpPr/>
          <p:nvPr/>
        </p:nvSpPr>
        <p:spPr>
          <a:xfrm flipH="false" flipV="false" rot="0">
            <a:off x="10384641" y="2331033"/>
            <a:ext cx="6111559" cy="3437752"/>
          </a:xfrm>
          <a:custGeom>
            <a:avLst/>
            <a:gdLst/>
            <a:ahLst/>
            <a:cxnLst/>
            <a:rect r="r" b="b" t="t" l="l"/>
            <a:pathLst>
              <a:path h="3437752" w="6111559">
                <a:moveTo>
                  <a:pt x="0" y="0"/>
                </a:moveTo>
                <a:lnTo>
                  <a:pt x="6111559" y="0"/>
                </a:lnTo>
                <a:lnTo>
                  <a:pt x="6111559" y="3437752"/>
                </a:lnTo>
                <a:lnTo>
                  <a:pt x="0" y="3437752"/>
                </a:lnTo>
                <a:lnTo>
                  <a:pt x="0" y="0"/>
                </a:lnTo>
                <a:close/>
              </a:path>
            </a:pathLst>
          </a:custGeom>
          <a:blipFill>
            <a:blip r:embed="rId8"/>
            <a:stretch>
              <a:fillRect l="0" t="0" r="0" b="0"/>
            </a:stretch>
          </a:blipFill>
        </p:spPr>
      </p:sp>
      <p:sp>
        <p:nvSpPr>
          <p:cNvPr name="Freeform 10" id="10"/>
          <p:cNvSpPr/>
          <p:nvPr/>
        </p:nvSpPr>
        <p:spPr>
          <a:xfrm flipH="false" flipV="false" rot="0">
            <a:off x="1347566" y="6580661"/>
            <a:ext cx="6385378" cy="3592324"/>
          </a:xfrm>
          <a:custGeom>
            <a:avLst/>
            <a:gdLst/>
            <a:ahLst/>
            <a:cxnLst/>
            <a:rect r="r" b="b" t="t" l="l"/>
            <a:pathLst>
              <a:path h="3592324" w="6385378">
                <a:moveTo>
                  <a:pt x="0" y="0"/>
                </a:moveTo>
                <a:lnTo>
                  <a:pt x="6385378" y="0"/>
                </a:lnTo>
                <a:lnTo>
                  <a:pt x="6385378" y="3592324"/>
                </a:lnTo>
                <a:lnTo>
                  <a:pt x="0" y="3592324"/>
                </a:lnTo>
                <a:lnTo>
                  <a:pt x="0" y="0"/>
                </a:lnTo>
                <a:close/>
              </a:path>
            </a:pathLst>
          </a:custGeom>
          <a:blipFill>
            <a:blip r:embed="rId9"/>
            <a:stretch>
              <a:fillRect l="0" t="0" r="0" b="0"/>
            </a:stretch>
          </a:blipFill>
        </p:spPr>
      </p:sp>
      <p:sp>
        <p:nvSpPr>
          <p:cNvPr name="Freeform 11" id="11"/>
          <p:cNvSpPr/>
          <p:nvPr/>
        </p:nvSpPr>
        <p:spPr>
          <a:xfrm flipH="false" flipV="false" rot="0">
            <a:off x="10384641" y="6580661"/>
            <a:ext cx="6378566" cy="3592324"/>
          </a:xfrm>
          <a:custGeom>
            <a:avLst/>
            <a:gdLst/>
            <a:ahLst/>
            <a:cxnLst/>
            <a:rect r="r" b="b" t="t" l="l"/>
            <a:pathLst>
              <a:path h="3592324" w="6378566">
                <a:moveTo>
                  <a:pt x="0" y="0"/>
                </a:moveTo>
                <a:lnTo>
                  <a:pt x="6378566" y="0"/>
                </a:lnTo>
                <a:lnTo>
                  <a:pt x="6378566" y="3592324"/>
                </a:lnTo>
                <a:lnTo>
                  <a:pt x="0" y="3592324"/>
                </a:lnTo>
                <a:lnTo>
                  <a:pt x="0" y="0"/>
                </a:lnTo>
                <a:close/>
              </a:path>
            </a:pathLst>
          </a:custGeom>
          <a:blipFill>
            <a:blip r:embed="rId10"/>
            <a:stretch>
              <a:fillRect l="0" t="0" r="0" b="0"/>
            </a:stretch>
          </a:blipFill>
        </p:spPr>
      </p:sp>
      <p:sp>
        <p:nvSpPr>
          <p:cNvPr name="TextBox 12" id="12"/>
          <p:cNvSpPr txBox="true"/>
          <p:nvPr/>
        </p:nvSpPr>
        <p:spPr>
          <a:xfrm rot="0">
            <a:off x="3288169" y="814704"/>
            <a:ext cx="11711662" cy="1222122"/>
          </a:xfrm>
          <a:prstGeom prst="rect">
            <a:avLst/>
          </a:prstGeom>
        </p:spPr>
        <p:txBody>
          <a:bodyPr anchor="t" rtlCol="false" tIns="0" lIns="0" bIns="0" rIns="0">
            <a:spAutoFit/>
          </a:bodyPr>
          <a:lstStyle/>
          <a:p>
            <a:pPr algn="ctr">
              <a:lnSpc>
                <a:spcPts val="8632"/>
              </a:lnSpc>
            </a:pPr>
            <a:r>
              <a:rPr lang="en-US" sz="10400">
                <a:solidFill>
                  <a:srgbClr val="201E20"/>
                </a:solidFill>
                <a:latin typeface="Brice BoldCondensed"/>
                <a:ea typeface="Brice BoldCondensed"/>
                <a:cs typeface="Brice BoldCondensed"/>
                <a:sym typeface="Brice BoldCondensed"/>
              </a:rPr>
              <a:t>DOKUMENTASI ENDPOINT API</a:t>
            </a:r>
          </a:p>
        </p:txBody>
      </p:sp>
      <p:sp>
        <p:nvSpPr>
          <p:cNvPr name="TextBox 13" id="13"/>
          <p:cNvSpPr txBox="true"/>
          <p:nvPr/>
        </p:nvSpPr>
        <p:spPr>
          <a:xfrm rot="0">
            <a:off x="763826" y="1928579"/>
            <a:ext cx="6969118" cy="311745"/>
          </a:xfrm>
          <a:prstGeom prst="rect">
            <a:avLst/>
          </a:prstGeom>
        </p:spPr>
        <p:txBody>
          <a:bodyPr anchor="t" rtlCol="false" tIns="0" lIns="0" bIns="0" rIns="0">
            <a:spAutoFit/>
          </a:bodyPr>
          <a:lstStyle/>
          <a:p>
            <a:pPr algn="ctr">
              <a:lnSpc>
                <a:spcPts val="2243"/>
              </a:lnSpc>
            </a:pPr>
            <a:r>
              <a:rPr lang="en-US" sz="2703">
                <a:solidFill>
                  <a:srgbClr val="201E20"/>
                </a:solidFill>
                <a:latin typeface="Flatory Slab Condensed"/>
                <a:ea typeface="Flatory Slab Condensed"/>
                <a:cs typeface="Flatory Slab Condensed"/>
                <a:sym typeface="Flatory Slab Condensed"/>
              </a:rPr>
              <a:t>·      POST /pelanggan/register - Registrasi pelanggan baru.</a:t>
            </a:r>
          </a:p>
        </p:txBody>
      </p:sp>
      <p:sp>
        <p:nvSpPr>
          <p:cNvPr name="TextBox 14" id="14"/>
          <p:cNvSpPr txBox="true"/>
          <p:nvPr/>
        </p:nvSpPr>
        <p:spPr>
          <a:xfrm rot="0">
            <a:off x="9058490" y="1928579"/>
            <a:ext cx="6969118" cy="311745"/>
          </a:xfrm>
          <a:prstGeom prst="rect">
            <a:avLst/>
          </a:prstGeom>
        </p:spPr>
        <p:txBody>
          <a:bodyPr anchor="t" rtlCol="false" tIns="0" lIns="0" bIns="0" rIns="0">
            <a:spAutoFit/>
          </a:bodyPr>
          <a:lstStyle/>
          <a:p>
            <a:pPr algn="ctr">
              <a:lnSpc>
                <a:spcPts val="2243"/>
              </a:lnSpc>
            </a:pPr>
            <a:r>
              <a:rPr lang="en-US" sz="2703">
                <a:solidFill>
                  <a:srgbClr val="201E20"/>
                </a:solidFill>
                <a:latin typeface="Flatory Slab Condensed"/>
                <a:ea typeface="Flatory Slab Condensed"/>
                <a:cs typeface="Flatory Slab Condensed"/>
                <a:sym typeface="Flatory Slab Condensed"/>
              </a:rPr>
              <a:t>·      POST /pelanggan/login - Login pelanggan.</a:t>
            </a:r>
          </a:p>
        </p:txBody>
      </p:sp>
      <p:sp>
        <p:nvSpPr>
          <p:cNvPr name="TextBox 15" id="15"/>
          <p:cNvSpPr txBox="true"/>
          <p:nvPr/>
        </p:nvSpPr>
        <p:spPr>
          <a:xfrm rot="0">
            <a:off x="632766" y="6137697"/>
            <a:ext cx="7814977" cy="311745"/>
          </a:xfrm>
          <a:prstGeom prst="rect">
            <a:avLst/>
          </a:prstGeom>
        </p:spPr>
        <p:txBody>
          <a:bodyPr anchor="t" rtlCol="false" tIns="0" lIns="0" bIns="0" rIns="0">
            <a:spAutoFit/>
          </a:bodyPr>
          <a:lstStyle/>
          <a:p>
            <a:pPr algn="ctr">
              <a:lnSpc>
                <a:spcPts val="2243"/>
              </a:lnSpc>
            </a:pPr>
            <a:r>
              <a:rPr lang="en-US" sz="2703">
                <a:solidFill>
                  <a:srgbClr val="201E20"/>
                </a:solidFill>
                <a:latin typeface="Flatory Slab Condensed"/>
                <a:ea typeface="Flatory Slab Condensed"/>
                <a:cs typeface="Flatory Slab Condensed"/>
                <a:sym typeface="Flatory Slab Condensed"/>
              </a:rPr>
              <a:t>·      GET /pelanggan - Mendapatkan data pelanggan (Admin only).</a:t>
            </a:r>
          </a:p>
        </p:txBody>
      </p:sp>
      <p:sp>
        <p:nvSpPr>
          <p:cNvPr name="TextBox 16" id="16"/>
          <p:cNvSpPr txBox="true"/>
          <p:nvPr/>
        </p:nvSpPr>
        <p:spPr>
          <a:xfrm rot="0">
            <a:off x="9666436" y="6066476"/>
            <a:ext cx="7814977" cy="311745"/>
          </a:xfrm>
          <a:prstGeom prst="rect">
            <a:avLst/>
          </a:prstGeom>
        </p:spPr>
        <p:txBody>
          <a:bodyPr anchor="t" rtlCol="false" tIns="0" lIns="0" bIns="0" rIns="0">
            <a:spAutoFit/>
          </a:bodyPr>
          <a:lstStyle/>
          <a:p>
            <a:pPr algn="ctr">
              <a:lnSpc>
                <a:spcPts val="2243"/>
              </a:lnSpc>
            </a:pPr>
            <a:r>
              <a:rPr lang="en-US" sz="2703">
                <a:solidFill>
                  <a:srgbClr val="201E20"/>
                </a:solidFill>
                <a:latin typeface="Flatory Slab Condensed"/>
                <a:ea typeface="Flatory Slab Condensed"/>
                <a:cs typeface="Flatory Slab Condensed"/>
                <a:sym typeface="Flatory Slab Condensed"/>
              </a:rPr>
              <a:t>·      GET /pelanggan/{id} - Mendapatkan detail pelanggan tertentu.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166666" b="0"/>
            </a:stretch>
          </a:blipFill>
        </p:spPr>
      </p:sp>
      <p:sp>
        <p:nvSpPr>
          <p:cNvPr name="Freeform 3" id="3"/>
          <p:cNvSpPr/>
          <p:nvPr/>
        </p:nvSpPr>
        <p:spPr>
          <a:xfrm flipH="false" flipV="false" rot="-5400000">
            <a:off x="8317495" y="-2077974"/>
            <a:ext cx="2016252" cy="8229600"/>
          </a:xfrm>
          <a:custGeom>
            <a:avLst/>
            <a:gdLst/>
            <a:ahLst/>
            <a:cxnLst/>
            <a:rect r="r" b="b" t="t" l="l"/>
            <a:pathLst>
              <a:path h="8229600" w="2016252">
                <a:moveTo>
                  <a:pt x="0" y="0"/>
                </a:moveTo>
                <a:lnTo>
                  <a:pt x="2016252" y="0"/>
                </a:lnTo>
                <a:lnTo>
                  <a:pt x="201625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451776" y="2514113"/>
            <a:ext cx="5485699" cy="9709202"/>
          </a:xfrm>
          <a:custGeom>
            <a:avLst/>
            <a:gdLst/>
            <a:ahLst/>
            <a:cxnLst/>
            <a:rect r="r" b="b" t="t" l="l"/>
            <a:pathLst>
              <a:path h="9709202" w="5485699">
                <a:moveTo>
                  <a:pt x="0" y="0"/>
                </a:moveTo>
                <a:lnTo>
                  <a:pt x="5485699" y="0"/>
                </a:lnTo>
                <a:lnTo>
                  <a:pt x="5485699" y="9709202"/>
                </a:lnTo>
                <a:lnTo>
                  <a:pt x="0" y="9709202"/>
                </a:lnTo>
                <a:lnTo>
                  <a:pt x="0" y="0"/>
                </a:lnTo>
                <a:close/>
              </a:path>
            </a:pathLst>
          </a:custGeom>
          <a:blipFill>
            <a:blip r:embed="rId4"/>
            <a:stretch>
              <a:fillRect l="0" t="0" r="0" b="0"/>
            </a:stretch>
          </a:blipFill>
        </p:spPr>
      </p:sp>
      <p:sp>
        <p:nvSpPr>
          <p:cNvPr name="Freeform 5" id="5"/>
          <p:cNvSpPr/>
          <p:nvPr/>
        </p:nvSpPr>
        <p:spPr>
          <a:xfrm flipH="false" flipV="false" rot="-504175">
            <a:off x="16908419" y="-972204"/>
            <a:ext cx="4549429" cy="8034312"/>
          </a:xfrm>
          <a:custGeom>
            <a:avLst/>
            <a:gdLst/>
            <a:ahLst/>
            <a:cxnLst/>
            <a:rect r="r" b="b" t="t" l="l"/>
            <a:pathLst>
              <a:path h="8034312" w="4549429">
                <a:moveTo>
                  <a:pt x="0" y="0"/>
                </a:moveTo>
                <a:lnTo>
                  <a:pt x="4549429" y="0"/>
                </a:lnTo>
                <a:lnTo>
                  <a:pt x="4549429" y="8034312"/>
                </a:lnTo>
                <a:lnTo>
                  <a:pt x="0" y="8034312"/>
                </a:lnTo>
                <a:lnTo>
                  <a:pt x="0" y="0"/>
                </a:lnTo>
                <a:close/>
              </a:path>
            </a:pathLst>
          </a:custGeom>
          <a:blipFill>
            <a:blip r:embed="rId5"/>
            <a:stretch>
              <a:fillRect l="0" t="0" r="0" b="0"/>
            </a:stretch>
          </a:blipFill>
        </p:spPr>
      </p:sp>
      <p:sp>
        <p:nvSpPr>
          <p:cNvPr name="Freeform 6" id="6"/>
          <p:cNvSpPr/>
          <p:nvPr/>
        </p:nvSpPr>
        <p:spPr>
          <a:xfrm flipH="false" flipV="false" rot="-4692865">
            <a:off x="519993" y="-1978618"/>
            <a:ext cx="12383536" cy="16449126"/>
          </a:xfrm>
          <a:custGeom>
            <a:avLst/>
            <a:gdLst/>
            <a:ahLst/>
            <a:cxnLst/>
            <a:rect r="r" b="b" t="t" l="l"/>
            <a:pathLst>
              <a:path h="16449126" w="12383536">
                <a:moveTo>
                  <a:pt x="0" y="0"/>
                </a:moveTo>
                <a:lnTo>
                  <a:pt x="12383536" y="0"/>
                </a:lnTo>
                <a:lnTo>
                  <a:pt x="12383536" y="16449125"/>
                </a:lnTo>
                <a:lnTo>
                  <a:pt x="0" y="16449125"/>
                </a:lnTo>
                <a:lnTo>
                  <a:pt x="0" y="0"/>
                </a:lnTo>
                <a:close/>
              </a:path>
            </a:pathLst>
          </a:custGeom>
          <a:blipFill>
            <a:blip r:embed="rId6"/>
            <a:stretch>
              <a:fillRect l="-33234" t="0" r="-42700" b="0"/>
            </a:stretch>
          </a:blipFill>
        </p:spPr>
      </p:sp>
      <p:sp>
        <p:nvSpPr>
          <p:cNvPr name="Freeform 7" id="7"/>
          <p:cNvSpPr/>
          <p:nvPr/>
        </p:nvSpPr>
        <p:spPr>
          <a:xfrm flipH="false" flipV="false" rot="6204844">
            <a:off x="6852000" y="-3546224"/>
            <a:ext cx="11211325" cy="15486346"/>
          </a:xfrm>
          <a:custGeom>
            <a:avLst/>
            <a:gdLst/>
            <a:ahLst/>
            <a:cxnLst/>
            <a:rect r="r" b="b" t="t" l="l"/>
            <a:pathLst>
              <a:path h="15486346" w="11211325">
                <a:moveTo>
                  <a:pt x="0" y="0"/>
                </a:moveTo>
                <a:lnTo>
                  <a:pt x="11211325" y="0"/>
                </a:lnTo>
                <a:lnTo>
                  <a:pt x="11211325" y="15486345"/>
                </a:lnTo>
                <a:lnTo>
                  <a:pt x="0" y="15486345"/>
                </a:lnTo>
                <a:lnTo>
                  <a:pt x="0" y="0"/>
                </a:lnTo>
                <a:close/>
              </a:path>
            </a:pathLst>
          </a:custGeom>
          <a:blipFill>
            <a:blip r:embed="rId6"/>
            <a:stretch>
              <a:fillRect l="-41477" t="0" r="-41477" b="0"/>
            </a:stretch>
          </a:blipFill>
        </p:spPr>
      </p:sp>
      <p:sp>
        <p:nvSpPr>
          <p:cNvPr name="Freeform 8" id="8"/>
          <p:cNvSpPr/>
          <p:nvPr/>
        </p:nvSpPr>
        <p:spPr>
          <a:xfrm flipH="false" flipV="false" rot="0">
            <a:off x="629554" y="2457106"/>
            <a:ext cx="5317229" cy="2993190"/>
          </a:xfrm>
          <a:custGeom>
            <a:avLst/>
            <a:gdLst/>
            <a:ahLst/>
            <a:cxnLst/>
            <a:rect r="r" b="b" t="t" l="l"/>
            <a:pathLst>
              <a:path h="2993190" w="5317229">
                <a:moveTo>
                  <a:pt x="0" y="0"/>
                </a:moveTo>
                <a:lnTo>
                  <a:pt x="5317230" y="0"/>
                </a:lnTo>
                <a:lnTo>
                  <a:pt x="5317230" y="2993190"/>
                </a:lnTo>
                <a:lnTo>
                  <a:pt x="0" y="2993190"/>
                </a:lnTo>
                <a:lnTo>
                  <a:pt x="0" y="0"/>
                </a:lnTo>
                <a:close/>
              </a:path>
            </a:pathLst>
          </a:custGeom>
          <a:blipFill>
            <a:blip r:embed="rId7"/>
            <a:stretch>
              <a:fillRect l="0" t="0" r="0" b="0"/>
            </a:stretch>
          </a:blipFill>
        </p:spPr>
      </p:sp>
      <p:sp>
        <p:nvSpPr>
          <p:cNvPr name="Freeform 9" id="9"/>
          <p:cNvSpPr/>
          <p:nvPr/>
        </p:nvSpPr>
        <p:spPr>
          <a:xfrm flipH="false" flipV="false" rot="0">
            <a:off x="6603053" y="2498622"/>
            <a:ext cx="5173614" cy="2910158"/>
          </a:xfrm>
          <a:custGeom>
            <a:avLst/>
            <a:gdLst/>
            <a:ahLst/>
            <a:cxnLst/>
            <a:rect r="r" b="b" t="t" l="l"/>
            <a:pathLst>
              <a:path h="2910158" w="5173614">
                <a:moveTo>
                  <a:pt x="0" y="0"/>
                </a:moveTo>
                <a:lnTo>
                  <a:pt x="5173614" y="0"/>
                </a:lnTo>
                <a:lnTo>
                  <a:pt x="5173614" y="2910158"/>
                </a:lnTo>
                <a:lnTo>
                  <a:pt x="0" y="2910158"/>
                </a:lnTo>
                <a:lnTo>
                  <a:pt x="0" y="0"/>
                </a:lnTo>
                <a:close/>
              </a:path>
            </a:pathLst>
          </a:custGeom>
          <a:blipFill>
            <a:blip r:embed="rId8"/>
            <a:stretch>
              <a:fillRect l="0" t="0" r="0" b="0"/>
            </a:stretch>
          </a:blipFill>
        </p:spPr>
      </p:sp>
      <p:sp>
        <p:nvSpPr>
          <p:cNvPr name="Freeform 10" id="10"/>
          <p:cNvSpPr/>
          <p:nvPr/>
        </p:nvSpPr>
        <p:spPr>
          <a:xfrm flipH="false" flipV="false" rot="0">
            <a:off x="12478945" y="2514113"/>
            <a:ext cx="5147623" cy="2894666"/>
          </a:xfrm>
          <a:custGeom>
            <a:avLst/>
            <a:gdLst/>
            <a:ahLst/>
            <a:cxnLst/>
            <a:rect r="r" b="b" t="t" l="l"/>
            <a:pathLst>
              <a:path h="2894666" w="5147623">
                <a:moveTo>
                  <a:pt x="0" y="0"/>
                </a:moveTo>
                <a:lnTo>
                  <a:pt x="5147624" y="0"/>
                </a:lnTo>
                <a:lnTo>
                  <a:pt x="5147624" y="2894667"/>
                </a:lnTo>
                <a:lnTo>
                  <a:pt x="0" y="2894667"/>
                </a:lnTo>
                <a:lnTo>
                  <a:pt x="0" y="0"/>
                </a:lnTo>
                <a:close/>
              </a:path>
            </a:pathLst>
          </a:custGeom>
          <a:blipFill>
            <a:blip r:embed="rId9"/>
            <a:stretch>
              <a:fillRect l="0" t="0" r="0" b="0"/>
            </a:stretch>
          </a:blipFill>
        </p:spPr>
      </p:sp>
      <p:sp>
        <p:nvSpPr>
          <p:cNvPr name="Freeform 11" id="11"/>
          <p:cNvSpPr/>
          <p:nvPr/>
        </p:nvSpPr>
        <p:spPr>
          <a:xfrm flipH="false" flipV="false" rot="0">
            <a:off x="2463940" y="6367724"/>
            <a:ext cx="6146485" cy="3459997"/>
          </a:xfrm>
          <a:custGeom>
            <a:avLst/>
            <a:gdLst/>
            <a:ahLst/>
            <a:cxnLst/>
            <a:rect r="r" b="b" t="t" l="l"/>
            <a:pathLst>
              <a:path h="3459997" w="6146485">
                <a:moveTo>
                  <a:pt x="0" y="0"/>
                </a:moveTo>
                <a:lnTo>
                  <a:pt x="6146485" y="0"/>
                </a:lnTo>
                <a:lnTo>
                  <a:pt x="6146485" y="3459997"/>
                </a:lnTo>
                <a:lnTo>
                  <a:pt x="0" y="3459997"/>
                </a:lnTo>
                <a:lnTo>
                  <a:pt x="0" y="0"/>
                </a:lnTo>
                <a:close/>
              </a:path>
            </a:pathLst>
          </a:custGeom>
          <a:blipFill>
            <a:blip r:embed="rId10"/>
            <a:stretch>
              <a:fillRect l="0" t="0" r="0" b="0"/>
            </a:stretch>
          </a:blipFill>
        </p:spPr>
      </p:sp>
      <p:sp>
        <p:nvSpPr>
          <p:cNvPr name="Freeform 12" id="12"/>
          <p:cNvSpPr/>
          <p:nvPr/>
        </p:nvSpPr>
        <p:spPr>
          <a:xfrm flipH="false" flipV="false" rot="0">
            <a:off x="10561613" y="6306582"/>
            <a:ext cx="6370416" cy="3582280"/>
          </a:xfrm>
          <a:custGeom>
            <a:avLst/>
            <a:gdLst/>
            <a:ahLst/>
            <a:cxnLst/>
            <a:rect r="r" b="b" t="t" l="l"/>
            <a:pathLst>
              <a:path h="3582280" w="6370416">
                <a:moveTo>
                  <a:pt x="0" y="0"/>
                </a:moveTo>
                <a:lnTo>
                  <a:pt x="6370416" y="0"/>
                </a:lnTo>
                <a:lnTo>
                  <a:pt x="6370416" y="3582280"/>
                </a:lnTo>
                <a:lnTo>
                  <a:pt x="0" y="3582280"/>
                </a:lnTo>
                <a:lnTo>
                  <a:pt x="0" y="0"/>
                </a:lnTo>
                <a:close/>
              </a:path>
            </a:pathLst>
          </a:custGeom>
          <a:blipFill>
            <a:blip r:embed="rId11"/>
            <a:stretch>
              <a:fillRect l="0" t="0" r="0" b="0"/>
            </a:stretch>
          </a:blipFill>
        </p:spPr>
      </p:sp>
      <p:sp>
        <p:nvSpPr>
          <p:cNvPr name="TextBox 13" id="13"/>
          <p:cNvSpPr txBox="true"/>
          <p:nvPr/>
        </p:nvSpPr>
        <p:spPr>
          <a:xfrm rot="0">
            <a:off x="3288169" y="814704"/>
            <a:ext cx="11711662" cy="1222122"/>
          </a:xfrm>
          <a:prstGeom prst="rect">
            <a:avLst/>
          </a:prstGeom>
        </p:spPr>
        <p:txBody>
          <a:bodyPr anchor="t" rtlCol="false" tIns="0" lIns="0" bIns="0" rIns="0">
            <a:spAutoFit/>
          </a:bodyPr>
          <a:lstStyle/>
          <a:p>
            <a:pPr algn="ctr">
              <a:lnSpc>
                <a:spcPts val="8632"/>
              </a:lnSpc>
            </a:pPr>
            <a:r>
              <a:rPr lang="en-US" sz="10400">
                <a:solidFill>
                  <a:srgbClr val="201E20"/>
                </a:solidFill>
                <a:latin typeface="Brice BoldCondensed"/>
                <a:ea typeface="Brice BoldCondensed"/>
                <a:cs typeface="Brice BoldCondensed"/>
                <a:sym typeface="Brice BoldCondensed"/>
              </a:rPr>
              <a:t>DOKUMENTASI ENDPOINT API</a:t>
            </a:r>
          </a:p>
        </p:txBody>
      </p:sp>
      <p:sp>
        <p:nvSpPr>
          <p:cNvPr name="TextBox 14" id="14"/>
          <p:cNvSpPr txBox="true"/>
          <p:nvPr/>
        </p:nvSpPr>
        <p:spPr>
          <a:xfrm rot="0">
            <a:off x="629554" y="2079226"/>
            <a:ext cx="5909416" cy="268908"/>
          </a:xfrm>
          <a:prstGeom prst="rect">
            <a:avLst/>
          </a:prstGeom>
        </p:spPr>
        <p:txBody>
          <a:bodyPr anchor="t" rtlCol="false" tIns="0" lIns="0" bIns="0" rIns="0">
            <a:spAutoFit/>
          </a:bodyPr>
          <a:lstStyle/>
          <a:p>
            <a:pPr algn="ctr">
              <a:lnSpc>
                <a:spcPts val="1902"/>
              </a:lnSpc>
            </a:pPr>
            <a:r>
              <a:rPr lang="en-US" sz="2292">
                <a:solidFill>
                  <a:srgbClr val="201E20"/>
                </a:solidFill>
                <a:latin typeface="Flatory Slab Condensed"/>
                <a:ea typeface="Flatory Slab Condensed"/>
                <a:cs typeface="Flatory Slab Condensed"/>
                <a:sym typeface="Flatory Slab Condensed"/>
              </a:rPr>
              <a:t> POST /pemesanan - Membuat pemesanan baru.</a:t>
            </a:r>
          </a:p>
        </p:txBody>
      </p:sp>
      <p:sp>
        <p:nvSpPr>
          <p:cNvPr name="TextBox 15" id="15"/>
          <p:cNvSpPr txBox="true"/>
          <p:nvPr/>
        </p:nvSpPr>
        <p:spPr>
          <a:xfrm rot="0">
            <a:off x="6229058" y="2093998"/>
            <a:ext cx="5829883" cy="220316"/>
          </a:xfrm>
          <a:prstGeom prst="rect">
            <a:avLst/>
          </a:prstGeom>
        </p:spPr>
        <p:txBody>
          <a:bodyPr anchor="t" rtlCol="false" tIns="0" lIns="0" bIns="0" rIns="0">
            <a:spAutoFit/>
          </a:bodyPr>
          <a:lstStyle/>
          <a:p>
            <a:pPr algn="ctr">
              <a:lnSpc>
                <a:spcPts val="1529"/>
              </a:lnSpc>
            </a:pPr>
            <a:r>
              <a:rPr lang="en-US" sz="1842">
                <a:solidFill>
                  <a:srgbClr val="201E20"/>
                </a:solidFill>
                <a:latin typeface="Flatory Slab Condensed"/>
                <a:ea typeface="Flatory Slab Condensed"/>
                <a:cs typeface="Flatory Slab Condensed"/>
                <a:sym typeface="Flatory Slab Condensed"/>
              </a:rPr>
              <a:t>·      GET /pemesanan - Mendapatkan daftar semua pemesanan (Admin).</a:t>
            </a:r>
          </a:p>
        </p:txBody>
      </p:sp>
      <p:sp>
        <p:nvSpPr>
          <p:cNvPr name="TextBox 16" id="16"/>
          <p:cNvSpPr txBox="true"/>
          <p:nvPr/>
        </p:nvSpPr>
        <p:spPr>
          <a:xfrm rot="0">
            <a:off x="12084662" y="2093976"/>
            <a:ext cx="5830338" cy="220338"/>
          </a:xfrm>
          <a:prstGeom prst="rect">
            <a:avLst/>
          </a:prstGeom>
        </p:spPr>
        <p:txBody>
          <a:bodyPr anchor="t" rtlCol="false" tIns="0" lIns="0" bIns="0" rIns="0">
            <a:spAutoFit/>
          </a:bodyPr>
          <a:lstStyle/>
          <a:p>
            <a:pPr algn="ctr">
              <a:lnSpc>
                <a:spcPts val="1529"/>
              </a:lnSpc>
            </a:pPr>
            <a:r>
              <a:rPr lang="en-US" sz="1843">
                <a:solidFill>
                  <a:srgbClr val="201E20"/>
                </a:solidFill>
                <a:latin typeface="Flatory Slab Condensed"/>
                <a:ea typeface="Flatory Slab Condensed"/>
                <a:cs typeface="Flatory Slab Condensed"/>
                <a:sym typeface="Flatory Slab Condensed"/>
              </a:rPr>
              <a:t>·      GET /pemesanan/{id} - Mendapatkan detail pemesanan tertentu.</a:t>
            </a:r>
          </a:p>
        </p:txBody>
      </p:sp>
      <p:sp>
        <p:nvSpPr>
          <p:cNvPr name="TextBox 17" id="17"/>
          <p:cNvSpPr txBox="true"/>
          <p:nvPr/>
        </p:nvSpPr>
        <p:spPr>
          <a:xfrm rot="0">
            <a:off x="2033923" y="5942180"/>
            <a:ext cx="6887887" cy="268908"/>
          </a:xfrm>
          <a:prstGeom prst="rect">
            <a:avLst/>
          </a:prstGeom>
        </p:spPr>
        <p:txBody>
          <a:bodyPr anchor="t" rtlCol="false" tIns="0" lIns="0" bIns="0" rIns="0">
            <a:spAutoFit/>
          </a:bodyPr>
          <a:lstStyle/>
          <a:p>
            <a:pPr algn="ctr">
              <a:lnSpc>
                <a:spcPts val="1902"/>
              </a:lnSpc>
            </a:pPr>
            <a:r>
              <a:rPr lang="en-US" sz="2292">
                <a:solidFill>
                  <a:srgbClr val="201E20"/>
                </a:solidFill>
                <a:latin typeface="Flatory Slab Condensed"/>
                <a:ea typeface="Flatory Slab Condensed"/>
                <a:cs typeface="Flatory Slab Condensed"/>
                <a:sym typeface="Flatory Slab Condensed"/>
              </a:rPr>
              <a:t>·      PUT /pemesanan/{id} - Mengupdate status pemesanan (Admin).</a:t>
            </a:r>
          </a:p>
        </p:txBody>
      </p:sp>
      <p:sp>
        <p:nvSpPr>
          <p:cNvPr name="TextBox 18" id="18"/>
          <p:cNvSpPr txBox="true"/>
          <p:nvPr/>
        </p:nvSpPr>
        <p:spPr>
          <a:xfrm rot="0">
            <a:off x="10792113" y="5942180"/>
            <a:ext cx="5909416" cy="268908"/>
          </a:xfrm>
          <a:prstGeom prst="rect">
            <a:avLst/>
          </a:prstGeom>
        </p:spPr>
        <p:txBody>
          <a:bodyPr anchor="t" rtlCol="false" tIns="0" lIns="0" bIns="0" rIns="0">
            <a:spAutoFit/>
          </a:bodyPr>
          <a:lstStyle/>
          <a:p>
            <a:pPr algn="ctr">
              <a:lnSpc>
                <a:spcPts val="1902"/>
              </a:lnSpc>
            </a:pPr>
            <a:r>
              <a:rPr lang="en-US" sz="2292">
                <a:solidFill>
                  <a:srgbClr val="201E20"/>
                </a:solidFill>
                <a:latin typeface="Flatory Slab Condensed"/>
                <a:ea typeface="Flatory Slab Condensed"/>
                <a:cs typeface="Flatory Slab Condensed"/>
                <a:sym typeface="Flatory Slab Condensed"/>
              </a:rPr>
              <a:t>·      DELETE /pemesanan/{id} - Membatalkan pemesanan.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false" rot="-5013322">
            <a:off x="-7621579" y="911225"/>
            <a:ext cx="11211325" cy="8464551"/>
          </a:xfrm>
          <a:custGeom>
            <a:avLst/>
            <a:gdLst/>
            <a:ahLst/>
            <a:cxnLst/>
            <a:rect r="r" b="b" t="t" l="l"/>
            <a:pathLst>
              <a:path h="8464551" w="11211325">
                <a:moveTo>
                  <a:pt x="0" y="0"/>
                </a:moveTo>
                <a:lnTo>
                  <a:pt x="11211325" y="0"/>
                </a:lnTo>
                <a:lnTo>
                  <a:pt x="11211325" y="8464550"/>
                </a:lnTo>
                <a:lnTo>
                  <a:pt x="0" y="8464550"/>
                </a:lnTo>
                <a:lnTo>
                  <a:pt x="0" y="0"/>
                </a:lnTo>
                <a:close/>
              </a:path>
            </a:pathLst>
          </a:custGeom>
          <a:blipFill>
            <a:blip r:embed="rId3"/>
            <a:stretch>
              <a:fillRect l="0" t="0" r="0" b="0"/>
            </a:stretch>
          </a:blipFill>
        </p:spPr>
      </p:sp>
      <p:sp>
        <p:nvSpPr>
          <p:cNvPr name="Freeform 4" id="4"/>
          <p:cNvSpPr/>
          <p:nvPr/>
        </p:nvSpPr>
        <p:spPr>
          <a:xfrm flipH="true" flipV="true" rot="-5013322">
            <a:off x="14698254" y="911225"/>
            <a:ext cx="11211325" cy="8464551"/>
          </a:xfrm>
          <a:custGeom>
            <a:avLst/>
            <a:gdLst/>
            <a:ahLst/>
            <a:cxnLst/>
            <a:rect r="r" b="b" t="t" l="l"/>
            <a:pathLst>
              <a:path h="8464551" w="11211325">
                <a:moveTo>
                  <a:pt x="11211325" y="8464550"/>
                </a:moveTo>
                <a:lnTo>
                  <a:pt x="0" y="8464550"/>
                </a:lnTo>
                <a:lnTo>
                  <a:pt x="0" y="0"/>
                </a:lnTo>
                <a:lnTo>
                  <a:pt x="11211325" y="0"/>
                </a:lnTo>
                <a:lnTo>
                  <a:pt x="11211325" y="8464550"/>
                </a:lnTo>
                <a:close/>
              </a:path>
            </a:pathLst>
          </a:custGeom>
          <a:blipFill>
            <a:blip r:embed="rId3"/>
            <a:stretch>
              <a:fillRect l="0" t="0" r="0" b="0"/>
            </a:stretch>
          </a:blipFill>
        </p:spPr>
      </p:sp>
      <p:sp>
        <p:nvSpPr>
          <p:cNvPr name="Freeform 5" id="5"/>
          <p:cNvSpPr/>
          <p:nvPr/>
        </p:nvSpPr>
        <p:spPr>
          <a:xfrm flipH="false" flipV="false" rot="5259839">
            <a:off x="7974579" y="-943016"/>
            <a:ext cx="2338842" cy="6396223"/>
          </a:xfrm>
          <a:custGeom>
            <a:avLst/>
            <a:gdLst/>
            <a:ahLst/>
            <a:cxnLst/>
            <a:rect r="r" b="b" t="t" l="l"/>
            <a:pathLst>
              <a:path h="6396223" w="2338842">
                <a:moveTo>
                  <a:pt x="0" y="0"/>
                </a:moveTo>
                <a:lnTo>
                  <a:pt x="2338842" y="0"/>
                </a:lnTo>
                <a:lnTo>
                  <a:pt x="2338842" y="6396223"/>
                </a:lnTo>
                <a:lnTo>
                  <a:pt x="0" y="6396223"/>
                </a:lnTo>
                <a:lnTo>
                  <a:pt x="0" y="0"/>
                </a:lnTo>
                <a:close/>
              </a:path>
            </a:pathLst>
          </a:custGeom>
          <a:blipFill>
            <a:blip r:embed="rId4"/>
            <a:stretch>
              <a:fillRect l="0" t="0" r="0" b="0"/>
            </a:stretch>
          </a:blipFill>
        </p:spPr>
      </p:sp>
      <p:sp>
        <p:nvSpPr>
          <p:cNvPr name="Freeform 6" id="6"/>
          <p:cNvSpPr/>
          <p:nvPr/>
        </p:nvSpPr>
        <p:spPr>
          <a:xfrm flipH="false" flipV="false" rot="0">
            <a:off x="-679343" y="3047102"/>
            <a:ext cx="18967343" cy="9553910"/>
          </a:xfrm>
          <a:custGeom>
            <a:avLst/>
            <a:gdLst/>
            <a:ahLst/>
            <a:cxnLst/>
            <a:rect r="r" b="b" t="t" l="l"/>
            <a:pathLst>
              <a:path h="9553910" w="18967343">
                <a:moveTo>
                  <a:pt x="0" y="0"/>
                </a:moveTo>
                <a:lnTo>
                  <a:pt x="18967343" y="0"/>
                </a:lnTo>
                <a:lnTo>
                  <a:pt x="18967343" y="9553910"/>
                </a:lnTo>
                <a:lnTo>
                  <a:pt x="0" y="9553910"/>
                </a:lnTo>
                <a:lnTo>
                  <a:pt x="0" y="0"/>
                </a:lnTo>
                <a:close/>
              </a:path>
            </a:pathLst>
          </a:custGeom>
          <a:blipFill>
            <a:blip r:embed="rId5"/>
            <a:stretch>
              <a:fillRect l="-31571" t="0" r="-31571" b="0"/>
            </a:stretch>
          </a:blipFill>
        </p:spPr>
      </p:sp>
      <p:sp>
        <p:nvSpPr>
          <p:cNvPr name="TextBox 7" id="7"/>
          <p:cNvSpPr txBox="true"/>
          <p:nvPr/>
        </p:nvSpPr>
        <p:spPr>
          <a:xfrm rot="0">
            <a:off x="2551372" y="4121244"/>
            <a:ext cx="12917818" cy="4003647"/>
          </a:xfrm>
          <a:prstGeom prst="rect">
            <a:avLst/>
          </a:prstGeom>
        </p:spPr>
        <p:txBody>
          <a:bodyPr anchor="t" rtlCol="false" tIns="0" lIns="0" bIns="0" rIns="0">
            <a:spAutoFit/>
          </a:bodyPr>
          <a:lstStyle/>
          <a:p>
            <a:pPr algn="ctr">
              <a:lnSpc>
                <a:spcPts val="5178"/>
              </a:lnSpc>
            </a:pPr>
            <a:r>
              <a:rPr lang="en-US" sz="3699" b="true">
                <a:solidFill>
                  <a:srgbClr val="AA8E6B"/>
                </a:solidFill>
                <a:latin typeface="Agrandir Bold"/>
                <a:ea typeface="Agrandir Bold"/>
                <a:cs typeface="Agrandir Bold"/>
                <a:sym typeface="Agrandir Bold"/>
              </a:rPr>
              <a:t>Dari hasil praktikum ini, API untuk sistem reservasi dan pemesanan Mie Gacoan berhasil dirancang dan diuji dengan baik. Sistem ini memungkinkan pelanggan untuk melakukan pemesanan dan reservasi tempat secara online dengan fitur autentikasi dan notifikasi.</a:t>
            </a:r>
          </a:p>
          <a:p>
            <a:pPr algn="ctr">
              <a:lnSpc>
                <a:spcPts val="5178"/>
              </a:lnSpc>
            </a:pPr>
          </a:p>
        </p:txBody>
      </p:sp>
      <p:sp>
        <p:nvSpPr>
          <p:cNvPr name="TextBox 8" id="8"/>
          <p:cNvSpPr txBox="true"/>
          <p:nvPr/>
        </p:nvSpPr>
        <p:spPr>
          <a:xfrm rot="0">
            <a:off x="5142054" y="1825039"/>
            <a:ext cx="8003892" cy="1222122"/>
          </a:xfrm>
          <a:prstGeom prst="rect">
            <a:avLst/>
          </a:prstGeom>
        </p:spPr>
        <p:txBody>
          <a:bodyPr anchor="t" rtlCol="false" tIns="0" lIns="0" bIns="0" rIns="0">
            <a:spAutoFit/>
          </a:bodyPr>
          <a:lstStyle/>
          <a:p>
            <a:pPr algn="ctr">
              <a:lnSpc>
                <a:spcPts val="8632"/>
              </a:lnSpc>
            </a:pPr>
            <a:r>
              <a:rPr lang="en-US" sz="10400">
                <a:solidFill>
                  <a:srgbClr val="201E20"/>
                </a:solidFill>
                <a:latin typeface="Brice BoldCondensed"/>
                <a:ea typeface="Brice BoldCondensed"/>
                <a:cs typeface="Brice BoldCondensed"/>
                <a:sym typeface="Brice BoldCondensed"/>
              </a:rPr>
              <a:t>KESIMPULAN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DAGdxSzFqUI</dc:identifier>
  <dcterms:modified xsi:type="dcterms:W3CDTF">2011-08-01T06:04:30Z</dcterms:modified>
  <cp:revision>1</cp:revision>
  <dc:title>LAPORAN PRAKTIKUM REST API </dc:title>
</cp:coreProperties>
</file>